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6" r:id="rId2"/>
  </p:sldMasterIdLst>
  <p:notesMasterIdLst>
    <p:notesMasterId r:id="rId12"/>
  </p:notesMasterIdLst>
  <p:handoutMasterIdLst>
    <p:handoutMasterId r:id="rId13"/>
  </p:handoutMasterIdLst>
  <p:sldIdLst>
    <p:sldId id="404" r:id="rId3"/>
    <p:sldId id="262" r:id="rId4"/>
    <p:sldId id="265" r:id="rId5"/>
    <p:sldId id="266" r:id="rId6"/>
    <p:sldId id="267" r:id="rId7"/>
    <p:sldId id="414" r:id="rId8"/>
    <p:sldId id="268" r:id="rId9"/>
    <p:sldId id="264" r:id="rId10"/>
    <p:sldId id="413"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47" autoAdjust="0"/>
    <p:restoredTop sz="78062" autoAdjust="0"/>
  </p:normalViewPr>
  <p:slideViewPr>
    <p:cSldViewPr>
      <p:cViewPr varScale="1">
        <p:scale>
          <a:sx n="50" d="100"/>
          <a:sy n="50" d="100"/>
        </p:scale>
        <p:origin x="1592" y="4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8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B1E52B4-BD50-4DBF-B5E0-E1E3805DD848}" type="datetimeFigureOut">
              <a:rPr lang="en-IE" smtClean="0"/>
              <a:pPr/>
              <a:t>25/06/2021</a:t>
            </a:fld>
            <a:endParaRPr lang="en-IE"/>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B954095-C292-4505-BE22-D25281D7DEFA}" type="slidenum">
              <a:rPr lang="en-IE" smtClean="0"/>
              <a:pPr/>
              <a:t>‹#›</a:t>
            </a:fld>
            <a:endParaRPr lang="en-IE"/>
          </a:p>
        </p:txBody>
      </p:sp>
    </p:spTree>
    <p:extLst>
      <p:ext uri="{BB962C8B-B14F-4D97-AF65-F5344CB8AC3E}">
        <p14:creationId xmlns:p14="http://schemas.microsoft.com/office/powerpoint/2010/main" val="3013996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C063857-AC4F-4CCC-94B9-007BFC596640}" type="datetimeFigureOut">
              <a:rPr lang="en-IE" smtClean="0"/>
              <a:pPr/>
              <a:t>25/06/2021</a:t>
            </a:fld>
            <a:endParaRPr lang="en-I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20BEC11-BD20-4A42-BE2C-F9A4516F623B}" type="slidenum">
              <a:rPr lang="en-IE" smtClean="0"/>
              <a:pPr/>
              <a:t>‹#›</a:t>
            </a:fld>
            <a:endParaRPr lang="en-IE"/>
          </a:p>
        </p:txBody>
      </p:sp>
    </p:spTree>
    <p:extLst>
      <p:ext uri="{BB962C8B-B14F-4D97-AF65-F5344CB8AC3E}">
        <p14:creationId xmlns:p14="http://schemas.microsoft.com/office/powerpoint/2010/main" val="238752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IE" sz="1100" kern="1200" baseline="0" dirty="0">
              <a:solidFill>
                <a:schemeClr val="tx1"/>
              </a:solidFill>
              <a:effectLst/>
              <a:latin typeface="+mn-lt"/>
              <a:ea typeface="+mn-ea"/>
              <a:cs typeface="+mn-cs"/>
            </a:endParaRPr>
          </a:p>
        </p:txBody>
      </p:sp>
    </p:spTree>
    <p:extLst>
      <p:ext uri="{BB962C8B-B14F-4D97-AF65-F5344CB8AC3E}">
        <p14:creationId xmlns:p14="http://schemas.microsoft.com/office/powerpoint/2010/main" val="597929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20BEC11-BD20-4A42-BE2C-F9A4516F623B}" type="slidenum">
              <a:rPr lang="en-IE" smtClean="0"/>
              <a:pPr/>
              <a:t>2</a:t>
            </a:fld>
            <a:endParaRPr lang="en-IE"/>
          </a:p>
        </p:txBody>
      </p:sp>
    </p:spTree>
    <p:extLst>
      <p:ext uri="{BB962C8B-B14F-4D97-AF65-F5344CB8AC3E}">
        <p14:creationId xmlns:p14="http://schemas.microsoft.com/office/powerpoint/2010/main" val="2791110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20BEC11-BD20-4A42-BE2C-F9A4516F623B}" type="slidenum">
              <a:rPr lang="en-IE" smtClean="0"/>
              <a:pPr/>
              <a:t>4</a:t>
            </a:fld>
            <a:endParaRPr lang="en-IE"/>
          </a:p>
        </p:txBody>
      </p:sp>
    </p:spTree>
    <p:extLst>
      <p:ext uri="{BB962C8B-B14F-4D97-AF65-F5344CB8AC3E}">
        <p14:creationId xmlns:p14="http://schemas.microsoft.com/office/powerpoint/2010/main" val="199670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Thank you</a:t>
            </a:r>
          </a:p>
        </p:txBody>
      </p:sp>
    </p:spTree>
    <p:extLst>
      <p:ext uri="{BB962C8B-B14F-4D97-AF65-F5344CB8AC3E}">
        <p14:creationId xmlns:p14="http://schemas.microsoft.com/office/powerpoint/2010/main" val="597929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50660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1452646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3584478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ectangle 3"/>
          <p:cNvSpPr/>
          <p:nvPr userDrawn="1"/>
        </p:nvSpPr>
        <p:spPr>
          <a:xfrm>
            <a:off x="0" y="6522000"/>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5" name="Rectangle 4"/>
          <p:cNvSpPr/>
          <p:nvPr userDrawn="1"/>
        </p:nvSpPr>
        <p:spPr>
          <a:xfrm>
            <a:off x="3645253" y="6020741"/>
            <a:ext cx="1853494" cy="846667"/>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9"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50480" y="1"/>
            <a:ext cx="972609" cy="127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208729" y="120937"/>
            <a:ext cx="1935271" cy="736005"/>
          </a:xfrm>
          <a:prstGeom prst="rect">
            <a:avLst/>
          </a:prstGeom>
        </p:spPr>
      </p:pic>
    </p:spTree>
    <p:extLst>
      <p:ext uri="{BB962C8B-B14F-4D97-AF65-F5344CB8AC3E}">
        <p14:creationId xmlns:p14="http://schemas.microsoft.com/office/powerpoint/2010/main" val="640869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ternal Slides">
    <p:spTree>
      <p:nvGrpSpPr>
        <p:cNvPr id="1" name=""/>
        <p:cNvGrpSpPr/>
        <p:nvPr/>
      </p:nvGrpSpPr>
      <p:grpSpPr>
        <a:xfrm>
          <a:off x="0" y="0"/>
          <a:ext cx="0" cy="0"/>
          <a:chOff x="0" y="0"/>
          <a:chExt cx="0" cy="0"/>
        </a:xfrm>
      </p:grpSpPr>
      <p:sp>
        <p:nvSpPr>
          <p:cNvPr id="11" name="Rectangle 10"/>
          <p:cNvSpPr/>
          <p:nvPr userDrawn="1"/>
        </p:nvSpPr>
        <p:spPr>
          <a:xfrm>
            <a:off x="0" y="-1"/>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 y="6152518"/>
            <a:ext cx="9144000" cy="705481"/>
          </a:xfrm>
          <a:prstGeom prst="rect">
            <a:avLst/>
          </a:prstGeom>
        </p:spPr>
      </p:pic>
      <p:pic>
        <p:nvPicPr>
          <p:cNvPr id="4" name="Picture 3"/>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1366" y="6237297"/>
            <a:ext cx="551714" cy="535921"/>
          </a:xfrm>
          <a:prstGeom prst="rect">
            <a:avLst/>
          </a:prstGeom>
        </p:spPr>
      </p:pic>
    </p:spTree>
    <p:extLst>
      <p:ext uri="{BB962C8B-B14F-4D97-AF65-F5344CB8AC3E}">
        <p14:creationId xmlns:p14="http://schemas.microsoft.com/office/powerpoint/2010/main" val="1137237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4" name="Rectangle 3"/>
          <p:cNvSpPr/>
          <p:nvPr userDrawn="1"/>
        </p:nvSpPr>
        <p:spPr>
          <a:xfrm>
            <a:off x="0" y="6522000"/>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5" name="Rectangle 4"/>
          <p:cNvSpPr/>
          <p:nvPr userDrawn="1"/>
        </p:nvSpPr>
        <p:spPr>
          <a:xfrm>
            <a:off x="3645253" y="6020741"/>
            <a:ext cx="1853494" cy="846667"/>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9"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50480" y="1"/>
            <a:ext cx="972609" cy="127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208729" y="120937"/>
            <a:ext cx="1935271" cy="736005"/>
          </a:xfrm>
          <a:prstGeom prst="rect">
            <a:avLst/>
          </a:prstGeom>
        </p:spPr>
      </p:pic>
    </p:spTree>
    <p:extLst>
      <p:ext uri="{BB962C8B-B14F-4D97-AF65-F5344CB8AC3E}">
        <p14:creationId xmlns:p14="http://schemas.microsoft.com/office/powerpoint/2010/main" val="640869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Inner Slide">
    <p:spTree>
      <p:nvGrpSpPr>
        <p:cNvPr id="1" name=""/>
        <p:cNvGrpSpPr/>
        <p:nvPr/>
      </p:nvGrpSpPr>
      <p:grpSpPr>
        <a:xfrm>
          <a:off x="0" y="0"/>
          <a:ext cx="0" cy="0"/>
          <a:chOff x="0" y="0"/>
          <a:chExt cx="0" cy="0"/>
        </a:xfrm>
      </p:grpSpPr>
      <p:sp>
        <p:nvSpPr>
          <p:cNvPr id="7" name="Rectangle 6"/>
          <p:cNvSpPr/>
          <p:nvPr userDrawn="1"/>
        </p:nvSpPr>
        <p:spPr>
          <a:xfrm>
            <a:off x="0" y="-1"/>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10" name="Rectangle 9"/>
          <p:cNvSpPr/>
          <p:nvPr userDrawn="1"/>
        </p:nvSpPr>
        <p:spPr>
          <a:xfrm>
            <a:off x="0" y="6330151"/>
            <a:ext cx="9144000" cy="537256"/>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2" name="Picture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759036" y="6388414"/>
            <a:ext cx="1625928" cy="420729"/>
          </a:xfrm>
          <a:prstGeom prst="rect">
            <a:avLst/>
          </a:prstGeom>
        </p:spPr>
      </p:pic>
    </p:spTree>
    <p:extLst>
      <p:ext uri="{BB962C8B-B14F-4D97-AF65-F5344CB8AC3E}">
        <p14:creationId xmlns:p14="http://schemas.microsoft.com/office/powerpoint/2010/main" val="1882918051"/>
      </p:ext>
    </p:extLst>
  </p:cSld>
  <p:clrMapOvr>
    <a:masterClrMapping/>
  </p:clrMapOvr>
  <p:extLst>
    <p:ext uri="{DCECCB84-F9BA-43D5-87BE-67443E8EF086}">
      <p15:sldGuideLst xmlns:p15="http://schemas.microsoft.com/office/powerpoint/2012/main">
        <p15:guide id="1" orient="horz" pos="2845" userDrawn="1">
          <p15:clr>
            <a:srgbClr val="FBAE40"/>
          </p15:clr>
        </p15:guide>
        <p15:guide id="2" pos="5579"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4" name="Rectangle 3"/>
          <p:cNvSpPr/>
          <p:nvPr userDrawn="1"/>
        </p:nvSpPr>
        <p:spPr>
          <a:xfrm>
            <a:off x="0" y="6522000"/>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5" name="Rectangle 4"/>
          <p:cNvSpPr/>
          <p:nvPr userDrawn="1"/>
        </p:nvSpPr>
        <p:spPr>
          <a:xfrm>
            <a:off x="3645253" y="6020741"/>
            <a:ext cx="1853494" cy="846667"/>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9"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50480" y="1"/>
            <a:ext cx="972609" cy="127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208729" y="120937"/>
            <a:ext cx="1935271" cy="736005"/>
          </a:xfrm>
          <a:prstGeom prst="rect">
            <a:avLst/>
          </a:prstGeom>
        </p:spPr>
      </p:pic>
    </p:spTree>
    <p:extLst>
      <p:ext uri="{BB962C8B-B14F-4D97-AF65-F5344CB8AC3E}">
        <p14:creationId xmlns:p14="http://schemas.microsoft.com/office/powerpoint/2010/main" val="640869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2413904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26168463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3366944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858418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1644730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17037047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21376175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15679790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16504543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40386831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31615775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9900973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8"/>
        <p:cNvGrpSpPr/>
        <p:nvPr/>
      </p:nvGrpSpPr>
      <p:grpSpPr>
        <a:xfrm>
          <a:off x="0" y="0"/>
          <a:ext cx="0" cy="0"/>
          <a:chOff x="0" y="0"/>
          <a:chExt cx="0" cy="0"/>
        </a:xfrm>
      </p:grpSpPr>
      <p:sp>
        <p:nvSpPr>
          <p:cNvPr id="4" name="Shape 31"/>
          <p:cNvSpPr>
            <a:spLocks noChangeArrowheads="1"/>
          </p:cNvSpPr>
          <p:nvPr/>
        </p:nvSpPr>
        <p:spPr bwMode="auto">
          <a:xfrm>
            <a:off x="7356475" y="6754813"/>
            <a:ext cx="893763" cy="103187"/>
          </a:xfrm>
          <a:prstGeom prst="rect">
            <a:avLst/>
          </a:prstGeom>
          <a:solidFill>
            <a:srgbClr val="FF9715"/>
          </a:solidFill>
          <a:ln w="9525">
            <a:noFill/>
            <a:miter lim="800000"/>
            <a:headEnd/>
            <a:tailEnd/>
          </a:ln>
        </p:spPr>
        <p:txBody>
          <a:bodyPr lIns="91425" tIns="91425" rIns="91425" bIns="91425" anchor="ctr"/>
          <a:lstStyle/>
          <a:p>
            <a:pPr>
              <a:defRPr/>
            </a:pPr>
            <a:endParaRPr lang="en-US"/>
          </a:p>
        </p:txBody>
      </p:sp>
      <p:sp>
        <p:nvSpPr>
          <p:cNvPr id="5" name="Shape 32"/>
          <p:cNvSpPr>
            <a:spLocks noChangeArrowheads="1"/>
          </p:cNvSpPr>
          <p:nvPr/>
        </p:nvSpPr>
        <p:spPr bwMode="auto">
          <a:xfrm>
            <a:off x="8250238" y="6754813"/>
            <a:ext cx="893762" cy="103187"/>
          </a:xfrm>
          <a:prstGeom prst="rect">
            <a:avLst/>
          </a:prstGeom>
          <a:solidFill>
            <a:srgbClr val="F20253"/>
          </a:solidFill>
          <a:ln w="9525">
            <a:noFill/>
            <a:miter lim="800000"/>
            <a:headEnd/>
            <a:tailEnd/>
          </a:ln>
        </p:spPr>
        <p:txBody>
          <a:bodyPr lIns="91425" tIns="91425" rIns="91425" bIns="91425" anchor="ctr"/>
          <a:lstStyle/>
          <a:p>
            <a:pPr>
              <a:defRPr/>
            </a:pPr>
            <a:endParaRPr lang="en-US"/>
          </a:p>
        </p:txBody>
      </p:sp>
      <p:sp>
        <p:nvSpPr>
          <p:cNvPr id="6" name="Shape 33"/>
          <p:cNvSpPr>
            <a:spLocks noChangeArrowheads="1"/>
          </p:cNvSpPr>
          <p:nvPr/>
        </p:nvSpPr>
        <p:spPr bwMode="auto">
          <a:xfrm>
            <a:off x="0" y="6754813"/>
            <a:ext cx="893763" cy="103187"/>
          </a:xfrm>
          <a:prstGeom prst="rect">
            <a:avLst/>
          </a:prstGeom>
          <a:solidFill>
            <a:srgbClr val="7ECEFD"/>
          </a:solidFill>
          <a:ln w="9525">
            <a:noFill/>
            <a:miter lim="800000"/>
            <a:headEnd/>
            <a:tailEnd/>
          </a:ln>
        </p:spPr>
        <p:txBody>
          <a:bodyPr lIns="91425" tIns="91425" rIns="91425" bIns="91425" anchor="ctr"/>
          <a:lstStyle/>
          <a:p>
            <a:pPr>
              <a:defRPr/>
            </a:pPr>
            <a:endParaRPr lang="en-US"/>
          </a:p>
        </p:txBody>
      </p:sp>
      <p:sp>
        <p:nvSpPr>
          <p:cNvPr id="7" name="Shape 34"/>
          <p:cNvSpPr>
            <a:spLocks noChangeArrowheads="1"/>
          </p:cNvSpPr>
          <p:nvPr/>
        </p:nvSpPr>
        <p:spPr bwMode="auto">
          <a:xfrm>
            <a:off x="893763" y="6754813"/>
            <a:ext cx="6462712" cy="103187"/>
          </a:xfrm>
          <a:prstGeom prst="rect">
            <a:avLst/>
          </a:prstGeom>
          <a:solidFill>
            <a:srgbClr val="2185C5"/>
          </a:solidFill>
          <a:ln w="9525">
            <a:noFill/>
            <a:miter lim="800000"/>
            <a:headEnd/>
            <a:tailEnd/>
          </a:ln>
        </p:spPr>
        <p:txBody>
          <a:bodyPr lIns="91425" tIns="91425" rIns="91425" bIns="91425" anchor="ctr"/>
          <a:lstStyle/>
          <a:p>
            <a:pPr>
              <a:defRPr/>
            </a:pPr>
            <a:endParaRPr lang="en-US"/>
          </a:p>
        </p:txBody>
      </p:sp>
      <p:pic>
        <p:nvPicPr>
          <p:cNvPr id="8"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786438" y="6032500"/>
            <a:ext cx="3371850" cy="825500"/>
          </a:xfrm>
          <a:prstGeom prst="rect">
            <a:avLst/>
          </a:prstGeom>
          <a:noFill/>
          <a:ln w="9525">
            <a:noFill/>
            <a:miter lim="800000"/>
            <a:headEnd/>
            <a:tailEnd/>
          </a:ln>
        </p:spPr>
      </p:pic>
      <p:pic>
        <p:nvPicPr>
          <p:cNvPr id="9" name="Picture 2"/>
          <p:cNvPicPr>
            <a:picLocks noChangeAspect="1" noChangeArrowheads="1"/>
          </p:cNvPicPr>
          <p:nvPr userDrawn="1"/>
        </p:nvPicPr>
        <p:blipFill>
          <a:blip r:embed="rId3" cstate="email"/>
          <a:srcRect/>
          <a:stretch>
            <a:fillRect/>
          </a:stretch>
        </p:blipFill>
        <p:spPr bwMode="auto">
          <a:xfrm>
            <a:off x="0" y="6032500"/>
            <a:ext cx="5940425" cy="825500"/>
          </a:xfrm>
          <a:prstGeom prst="rect">
            <a:avLst/>
          </a:prstGeom>
          <a:noFill/>
          <a:ln w="9525">
            <a:noFill/>
            <a:miter lim="800000"/>
            <a:headEnd/>
            <a:tailEnd/>
          </a:ln>
        </p:spPr>
      </p:pic>
      <p:sp>
        <p:nvSpPr>
          <p:cNvPr id="29" name="Shape 29"/>
          <p:cNvSpPr txBox="1">
            <a:spLocks noGrp="1"/>
          </p:cNvSpPr>
          <p:nvPr>
            <p:ph type="title"/>
          </p:nvPr>
        </p:nvSpPr>
        <p:spPr>
          <a:xfrm>
            <a:off x="893700" y="274650"/>
            <a:ext cx="6462600" cy="1143000"/>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893700" y="1831450"/>
            <a:ext cx="6462600" cy="4736399"/>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Tree>
    <p:extLst>
      <p:ext uri="{BB962C8B-B14F-4D97-AF65-F5344CB8AC3E}">
        <p14:creationId xmlns:p14="http://schemas.microsoft.com/office/powerpoint/2010/main" val="24272582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ectangle 3"/>
          <p:cNvSpPr/>
          <p:nvPr userDrawn="1"/>
        </p:nvSpPr>
        <p:spPr>
          <a:xfrm>
            <a:off x="0" y="6522000"/>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5" name="Rectangle 4"/>
          <p:cNvSpPr/>
          <p:nvPr userDrawn="1"/>
        </p:nvSpPr>
        <p:spPr>
          <a:xfrm>
            <a:off x="3645253" y="6020741"/>
            <a:ext cx="1853494" cy="846667"/>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9"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50480" y="1"/>
            <a:ext cx="972609" cy="127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208729" y="120937"/>
            <a:ext cx="1935271" cy="736005"/>
          </a:xfrm>
          <a:prstGeom prst="rect">
            <a:avLst/>
          </a:prstGeom>
        </p:spPr>
      </p:pic>
    </p:spTree>
    <p:extLst>
      <p:ext uri="{BB962C8B-B14F-4D97-AF65-F5344CB8AC3E}">
        <p14:creationId xmlns:p14="http://schemas.microsoft.com/office/powerpoint/2010/main" val="4150547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25690621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Internal Slides">
    <p:spTree>
      <p:nvGrpSpPr>
        <p:cNvPr id="1" name=""/>
        <p:cNvGrpSpPr/>
        <p:nvPr/>
      </p:nvGrpSpPr>
      <p:grpSpPr>
        <a:xfrm>
          <a:off x="0" y="0"/>
          <a:ext cx="0" cy="0"/>
          <a:chOff x="0" y="0"/>
          <a:chExt cx="0" cy="0"/>
        </a:xfrm>
      </p:grpSpPr>
      <p:sp>
        <p:nvSpPr>
          <p:cNvPr id="11" name="Rectangle 10"/>
          <p:cNvSpPr/>
          <p:nvPr userDrawn="1"/>
        </p:nvSpPr>
        <p:spPr>
          <a:xfrm>
            <a:off x="0" y="-1"/>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 y="6152518"/>
            <a:ext cx="9144000" cy="705481"/>
          </a:xfrm>
          <a:prstGeom prst="rect">
            <a:avLst/>
          </a:prstGeom>
        </p:spPr>
      </p:pic>
      <p:pic>
        <p:nvPicPr>
          <p:cNvPr id="4" name="Picture 3"/>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1366" y="6237297"/>
            <a:ext cx="551714" cy="535921"/>
          </a:xfrm>
          <a:prstGeom prst="rect">
            <a:avLst/>
          </a:prstGeom>
        </p:spPr>
      </p:pic>
    </p:spTree>
    <p:extLst>
      <p:ext uri="{BB962C8B-B14F-4D97-AF65-F5344CB8AC3E}">
        <p14:creationId xmlns:p14="http://schemas.microsoft.com/office/powerpoint/2010/main" val="2011043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4" name="Rectangle 3"/>
          <p:cNvSpPr/>
          <p:nvPr userDrawn="1"/>
        </p:nvSpPr>
        <p:spPr>
          <a:xfrm>
            <a:off x="0" y="6522000"/>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5" name="Rectangle 4"/>
          <p:cNvSpPr/>
          <p:nvPr userDrawn="1"/>
        </p:nvSpPr>
        <p:spPr>
          <a:xfrm>
            <a:off x="3645253" y="6020741"/>
            <a:ext cx="1853494" cy="846667"/>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9"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50480" y="1"/>
            <a:ext cx="972609" cy="127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208729" y="120937"/>
            <a:ext cx="1935271" cy="736005"/>
          </a:xfrm>
          <a:prstGeom prst="rect">
            <a:avLst/>
          </a:prstGeom>
        </p:spPr>
      </p:pic>
    </p:spTree>
    <p:extLst>
      <p:ext uri="{BB962C8B-B14F-4D97-AF65-F5344CB8AC3E}">
        <p14:creationId xmlns:p14="http://schemas.microsoft.com/office/powerpoint/2010/main" val="40396484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Inner Slide">
    <p:spTree>
      <p:nvGrpSpPr>
        <p:cNvPr id="1" name=""/>
        <p:cNvGrpSpPr/>
        <p:nvPr/>
      </p:nvGrpSpPr>
      <p:grpSpPr>
        <a:xfrm>
          <a:off x="0" y="0"/>
          <a:ext cx="0" cy="0"/>
          <a:chOff x="0" y="0"/>
          <a:chExt cx="0" cy="0"/>
        </a:xfrm>
      </p:grpSpPr>
      <p:sp>
        <p:nvSpPr>
          <p:cNvPr id="7" name="Rectangle 6"/>
          <p:cNvSpPr/>
          <p:nvPr userDrawn="1"/>
        </p:nvSpPr>
        <p:spPr>
          <a:xfrm>
            <a:off x="0" y="-1"/>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10" name="Rectangle 9"/>
          <p:cNvSpPr/>
          <p:nvPr userDrawn="1"/>
        </p:nvSpPr>
        <p:spPr>
          <a:xfrm>
            <a:off x="0" y="6330151"/>
            <a:ext cx="9144000" cy="537256"/>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2" name="Picture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759036" y="6388414"/>
            <a:ext cx="1625928" cy="420729"/>
          </a:xfrm>
          <a:prstGeom prst="rect">
            <a:avLst/>
          </a:prstGeom>
        </p:spPr>
      </p:pic>
    </p:spTree>
    <p:extLst>
      <p:ext uri="{BB962C8B-B14F-4D97-AF65-F5344CB8AC3E}">
        <p14:creationId xmlns:p14="http://schemas.microsoft.com/office/powerpoint/2010/main" val="3123309816"/>
      </p:ext>
    </p:extLst>
  </p:cSld>
  <p:clrMapOvr>
    <a:masterClrMapping/>
  </p:clrMapOvr>
  <p:extLst>
    <p:ext uri="{DCECCB84-F9BA-43D5-87BE-67443E8EF086}">
      <p15:sldGuideLst xmlns:p15="http://schemas.microsoft.com/office/powerpoint/2012/main">
        <p15:guide id="1" orient="horz" pos="2845">
          <p15:clr>
            <a:srgbClr val="FBAE40"/>
          </p15:clr>
        </p15:guide>
        <p15:guide id="2" pos="5579">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4" name="Rectangle 3"/>
          <p:cNvSpPr/>
          <p:nvPr userDrawn="1"/>
        </p:nvSpPr>
        <p:spPr>
          <a:xfrm>
            <a:off x="0" y="6522000"/>
            <a:ext cx="9144000" cy="33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5" name="Rectangle 4"/>
          <p:cNvSpPr/>
          <p:nvPr userDrawn="1"/>
        </p:nvSpPr>
        <p:spPr>
          <a:xfrm>
            <a:off x="3645253" y="6020741"/>
            <a:ext cx="1853494" cy="846667"/>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9"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50480" y="1"/>
            <a:ext cx="972609" cy="127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208729" y="120937"/>
            <a:ext cx="1935271" cy="736005"/>
          </a:xfrm>
          <a:prstGeom prst="rect">
            <a:avLst/>
          </a:prstGeom>
        </p:spPr>
      </p:pic>
    </p:spTree>
    <p:extLst>
      <p:ext uri="{BB962C8B-B14F-4D97-AF65-F5344CB8AC3E}">
        <p14:creationId xmlns:p14="http://schemas.microsoft.com/office/powerpoint/2010/main" val="590585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115933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24395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426483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423798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1130276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062EF-4135-4585-A18F-27B7313DD2C7}" type="datetimeFigureOut">
              <a:rPr lang="en-IE" smtClean="0"/>
              <a:pPr/>
              <a:t>25/06/2021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0FFB9B1-3338-4C03-8E68-896B8D666AF6}" type="slidenum">
              <a:rPr lang="en-IE" smtClean="0"/>
              <a:pPr/>
              <a:t>‹#›</a:t>
            </a:fld>
            <a:endParaRPr lang="en-IE"/>
          </a:p>
        </p:txBody>
      </p:sp>
    </p:spTree>
    <p:extLst>
      <p:ext uri="{BB962C8B-B14F-4D97-AF65-F5344CB8AC3E}">
        <p14:creationId xmlns:p14="http://schemas.microsoft.com/office/powerpoint/2010/main" val="2569311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062EF-4135-4585-A18F-27B7313DD2C7}" type="datetimeFigureOut">
              <a:rPr lang="en-IE" smtClean="0"/>
              <a:pPr/>
              <a:t>25/06/2021</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FB9B1-3338-4C03-8E68-896B8D666AF6}" type="slidenum">
              <a:rPr lang="en-IE" smtClean="0"/>
              <a:pPr/>
              <a:t>‹#›</a:t>
            </a:fld>
            <a:endParaRPr lang="en-IE"/>
          </a:p>
        </p:txBody>
      </p:sp>
    </p:spTree>
    <p:extLst>
      <p:ext uri="{BB962C8B-B14F-4D97-AF65-F5344CB8AC3E}">
        <p14:creationId xmlns:p14="http://schemas.microsoft.com/office/powerpoint/2010/main" val="1820380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 id="2147483665"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062EF-4135-4585-A18F-27B7313DD2C7}" type="datetimeFigureOut">
              <a:rPr lang="en-IE" smtClean="0"/>
              <a:pPr/>
              <a:t>25/06/2021</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FB9B1-3338-4C03-8E68-896B8D666AF6}" type="slidenum">
              <a:rPr lang="en-IE" smtClean="0"/>
              <a:pPr/>
              <a:t>‹#›</a:t>
            </a:fld>
            <a:endParaRPr lang="en-IE"/>
          </a:p>
        </p:txBody>
      </p:sp>
    </p:spTree>
    <p:extLst>
      <p:ext uri="{BB962C8B-B14F-4D97-AF65-F5344CB8AC3E}">
        <p14:creationId xmlns:p14="http://schemas.microsoft.com/office/powerpoint/2010/main" val="287302270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hellobrain.eu/en/brainhealth/topic?id=brain-basics" TargetMode="External"/><Relationship Id="rId2" Type="http://schemas.openxmlformats.org/officeDocument/2006/relationships/notesSlide" Target="../notesSlides/notesSlide2.xml"/><Relationship Id="rId1" Type="http://schemas.openxmlformats.org/officeDocument/2006/relationships/slideLayout" Target="../slideLayouts/slideLayout28.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text, application&#10;&#10;Description automatically generated">
            <a:extLst>
              <a:ext uri="{FF2B5EF4-FFF2-40B4-BE49-F238E27FC236}">
                <a16:creationId xmlns:a16="http://schemas.microsoft.com/office/drawing/2014/main" id="{CC7676C2-AF97-5C41-93D7-5941FF51DB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a:extLst>
              <a:ext uri="{FF2B5EF4-FFF2-40B4-BE49-F238E27FC236}">
                <a16:creationId xmlns:a16="http://schemas.microsoft.com/office/drawing/2014/main" id="{C798A8AC-8903-4F2F-BD0E-4B0455046B0D}"/>
              </a:ext>
            </a:extLst>
          </p:cNvPr>
          <p:cNvSpPr txBox="1"/>
          <p:nvPr/>
        </p:nvSpPr>
        <p:spPr>
          <a:xfrm>
            <a:off x="1259632" y="4509120"/>
            <a:ext cx="6696744" cy="523220"/>
          </a:xfrm>
          <a:prstGeom prst="rect">
            <a:avLst/>
          </a:prstGeom>
          <a:noFill/>
        </p:spPr>
        <p:txBody>
          <a:bodyPr wrap="square" rtlCol="0">
            <a:spAutoFit/>
          </a:bodyPr>
          <a:lstStyle/>
          <a:p>
            <a:pPr algn="ctr"/>
            <a:r>
              <a:rPr lang="en-US" sz="2800" dirty="0">
                <a:solidFill>
                  <a:schemeClr val="tx1">
                    <a:lumMod val="65000"/>
                    <a:lumOff val="35000"/>
                  </a:schemeClr>
                </a:solidFill>
              </a:rPr>
              <a:t>Brain Health</a:t>
            </a:r>
            <a:endParaRPr lang="en-IE" sz="2800" dirty="0">
              <a:solidFill>
                <a:schemeClr val="tx1">
                  <a:lumMod val="65000"/>
                  <a:lumOff val="35000"/>
                </a:schemeClr>
              </a:solidFill>
            </a:endParaRPr>
          </a:p>
        </p:txBody>
      </p:sp>
    </p:spTree>
    <p:extLst>
      <p:ext uri="{BB962C8B-B14F-4D97-AF65-F5344CB8AC3E}">
        <p14:creationId xmlns:p14="http://schemas.microsoft.com/office/powerpoint/2010/main" val="2647336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4AFB7F-90CF-4990-9FAF-F16FD856A47C}"/>
              </a:ext>
            </a:extLst>
          </p:cNvPr>
          <p:cNvSpPr>
            <a:spLocks noGrp="1"/>
          </p:cNvSpPr>
          <p:nvPr>
            <p:ph type="title"/>
          </p:nvPr>
        </p:nvSpPr>
        <p:spPr/>
        <p:txBody>
          <a:bodyPr anchor="ctr">
            <a:normAutofit/>
          </a:bodyPr>
          <a:lstStyle/>
          <a:p>
            <a:pPr>
              <a:lnSpc>
                <a:spcPct val="90000"/>
              </a:lnSpc>
            </a:pPr>
            <a:r>
              <a:rPr lang="en-IE" sz="3600" b="1" dirty="0">
                <a:solidFill>
                  <a:schemeClr val="tx1">
                    <a:lumMod val="65000"/>
                    <a:lumOff val="35000"/>
                  </a:schemeClr>
                </a:solidFill>
              </a:rPr>
              <a:t>About the brain</a:t>
            </a:r>
            <a:r>
              <a:rPr lang="en-IE" sz="3700" dirty="0">
                <a:solidFill>
                  <a:schemeClr val="tx1">
                    <a:lumMod val="65000"/>
                    <a:lumOff val="35000"/>
                  </a:schemeClr>
                </a:solidFill>
              </a:rPr>
              <a:t/>
            </a:r>
            <a:br>
              <a:rPr lang="en-IE" sz="3700" dirty="0">
                <a:solidFill>
                  <a:schemeClr val="tx1">
                    <a:lumMod val="65000"/>
                    <a:lumOff val="35000"/>
                  </a:schemeClr>
                </a:solidFill>
              </a:rPr>
            </a:br>
            <a:endParaRPr lang="en-IE" sz="3700" dirty="0">
              <a:solidFill>
                <a:schemeClr val="tx1">
                  <a:lumMod val="65000"/>
                  <a:lumOff val="35000"/>
                </a:schemeClr>
              </a:solidFill>
            </a:endParaRPr>
          </a:p>
        </p:txBody>
      </p:sp>
      <p:sp>
        <p:nvSpPr>
          <p:cNvPr id="3" name="Content Placeholder 2"/>
          <p:cNvSpPr>
            <a:spLocks noGrp="1"/>
          </p:cNvSpPr>
          <p:nvPr>
            <p:ph type="body" idx="1"/>
          </p:nvPr>
        </p:nvSpPr>
        <p:spPr>
          <a:xfrm>
            <a:off x="539552" y="1522819"/>
            <a:ext cx="6462600" cy="4736399"/>
          </a:xfrm>
        </p:spPr>
        <p:txBody>
          <a:bodyPr>
            <a:normAutofit/>
          </a:bodyPr>
          <a:lstStyle/>
          <a:p>
            <a:pPr marL="0" indent="0">
              <a:buNone/>
            </a:pPr>
            <a:r>
              <a:rPr lang="en-US" i="0" dirty="0">
                <a:solidFill>
                  <a:schemeClr val="tx1">
                    <a:lumMod val="65000"/>
                    <a:lumOff val="35000"/>
                  </a:schemeClr>
                </a:solidFill>
                <a:effectLst/>
              </a:rPr>
              <a:t>Hello Brain provides easy-to-understand scientific information about brain health.</a:t>
            </a:r>
            <a:endParaRPr lang="en-IE" dirty="0">
              <a:solidFill>
                <a:schemeClr val="tx1">
                  <a:lumMod val="65000"/>
                  <a:lumOff val="35000"/>
                </a:schemeClr>
              </a:solidFill>
            </a:endParaRPr>
          </a:p>
          <a:p>
            <a:pPr marL="0" indent="0">
              <a:buNone/>
            </a:pPr>
            <a:endParaRPr lang="en-IE" dirty="0"/>
          </a:p>
          <a:p>
            <a:pPr marL="0" indent="0">
              <a:buNone/>
            </a:pPr>
            <a:endParaRPr lang="en-IE" dirty="0"/>
          </a:p>
          <a:p>
            <a:pPr marL="0" indent="0">
              <a:buNone/>
            </a:pPr>
            <a:r>
              <a:rPr lang="en-IE" dirty="0">
                <a:hlinkClick r:id="rId3"/>
              </a:rPr>
              <a:t>http://www.hellobrain.eu/en/</a:t>
            </a:r>
          </a:p>
          <a:p>
            <a:pPr marL="0" indent="0">
              <a:buNone/>
            </a:pPr>
            <a:r>
              <a:rPr lang="en-IE" dirty="0" err="1">
                <a:hlinkClick r:id="rId3"/>
              </a:rPr>
              <a:t>brainhealth</a:t>
            </a:r>
            <a:r>
              <a:rPr lang="en-IE" dirty="0">
                <a:hlinkClick r:id="rId3"/>
              </a:rPr>
              <a:t>/topic?id=brain-basics</a:t>
            </a:r>
            <a:endParaRPr lang="en-IE" dirty="0"/>
          </a:p>
          <a:p>
            <a:pPr marL="0" indent="0">
              <a:buNone/>
            </a:pPr>
            <a:endParaRPr lang="en-IE" dirty="0"/>
          </a:p>
          <a:p>
            <a:pPr marL="0" indent="0">
              <a:buNone/>
            </a:pPr>
            <a:endParaRPr lang="en-IE" dirty="0"/>
          </a:p>
        </p:txBody>
      </p:sp>
      <p:pic>
        <p:nvPicPr>
          <p:cNvPr id="1026" name="Picture 2" descr="hello brain logo">
            <a:extLst>
              <a:ext uri="{FF2B5EF4-FFF2-40B4-BE49-F238E27FC236}">
                <a16:creationId xmlns:a16="http://schemas.microsoft.com/office/drawing/2014/main" id="{0689F05D-EC0A-4648-B6D1-283BFFA07F0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916141" y="2276872"/>
            <a:ext cx="3081572" cy="2465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418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394645" y="1794190"/>
            <a:ext cx="6462600" cy="4736399"/>
          </a:xfrm>
        </p:spPr>
        <p:txBody>
          <a:bodyPr>
            <a:normAutofit/>
          </a:bodyPr>
          <a:lstStyle/>
          <a:p>
            <a:r>
              <a:rPr lang="en-IE" sz="2800" dirty="0">
                <a:solidFill>
                  <a:schemeClr val="tx1">
                    <a:lumMod val="65000"/>
                    <a:lumOff val="35000"/>
                  </a:schemeClr>
                </a:solidFill>
              </a:rPr>
              <a:t>Hypertension</a:t>
            </a:r>
          </a:p>
          <a:p>
            <a:r>
              <a:rPr lang="en-IE" sz="2800" dirty="0">
                <a:solidFill>
                  <a:schemeClr val="tx1">
                    <a:lumMod val="65000"/>
                    <a:lumOff val="35000"/>
                  </a:schemeClr>
                </a:solidFill>
              </a:rPr>
              <a:t>Hearing impairment</a:t>
            </a:r>
          </a:p>
          <a:p>
            <a:r>
              <a:rPr lang="en-IE" sz="2800" dirty="0">
                <a:solidFill>
                  <a:schemeClr val="tx1">
                    <a:lumMod val="65000"/>
                    <a:lumOff val="35000"/>
                  </a:schemeClr>
                </a:solidFill>
              </a:rPr>
              <a:t>Smoking</a:t>
            </a:r>
          </a:p>
          <a:p>
            <a:r>
              <a:rPr lang="en-IE" sz="2800" dirty="0">
                <a:solidFill>
                  <a:schemeClr val="tx1">
                    <a:lumMod val="65000"/>
                    <a:lumOff val="35000"/>
                  </a:schemeClr>
                </a:solidFill>
              </a:rPr>
              <a:t>Obesity</a:t>
            </a:r>
          </a:p>
          <a:p>
            <a:r>
              <a:rPr lang="en-IE" sz="2800" dirty="0">
                <a:solidFill>
                  <a:schemeClr val="tx1">
                    <a:lumMod val="65000"/>
                    <a:lumOff val="35000"/>
                  </a:schemeClr>
                </a:solidFill>
              </a:rPr>
              <a:t>Depression</a:t>
            </a:r>
          </a:p>
          <a:p>
            <a:r>
              <a:rPr lang="en-IE" sz="2800" dirty="0">
                <a:solidFill>
                  <a:schemeClr val="tx1">
                    <a:lumMod val="65000"/>
                    <a:lumOff val="35000"/>
                  </a:schemeClr>
                </a:solidFill>
              </a:rPr>
              <a:t>Diabetes</a:t>
            </a:r>
          </a:p>
          <a:p>
            <a:r>
              <a:rPr lang="en-IE" sz="2800" dirty="0">
                <a:solidFill>
                  <a:schemeClr val="tx1">
                    <a:lumMod val="65000"/>
                    <a:lumOff val="35000"/>
                  </a:schemeClr>
                </a:solidFill>
              </a:rPr>
              <a:t>Physical inactivity</a:t>
            </a:r>
          </a:p>
          <a:p>
            <a:endParaRPr lang="en-IE" dirty="0"/>
          </a:p>
          <a:p>
            <a:endParaRPr lang="en-IE" sz="2000" dirty="0"/>
          </a:p>
        </p:txBody>
      </p:sp>
      <p:sp>
        <p:nvSpPr>
          <p:cNvPr id="2" name="Rectangle 1"/>
          <p:cNvSpPr/>
          <p:nvPr/>
        </p:nvSpPr>
        <p:spPr>
          <a:xfrm>
            <a:off x="4369840" y="1792882"/>
            <a:ext cx="4689232" cy="3108543"/>
          </a:xfrm>
          <a:prstGeom prst="rect">
            <a:avLst/>
          </a:prstGeom>
        </p:spPr>
        <p:txBody>
          <a:bodyPr wrap="square">
            <a:spAutoFit/>
          </a:bodyPr>
          <a:lstStyle/>
          <a:p>
            <a:pPr marL="285750" indent="-285750">
              <a:buFont typeface="Arial" panose="020B0604020202020204" pitchFamily="34" charset="0"/>
              <a:buChar char="•"/>
            </a:pPr>
            <a:r>
              <a:rPr lang="en-IE" sz="2800" dirty="0">
                <a:solidFill>
                  <a:schemeClr val="tx1">
                    <a:lumMod val="65000"/>
                    <a:lumOff val="35000"/>
                  </a:schemeClr>
                </a:solidFill>
              </a:rPr>
              <a:t>Lower levels of education in early life</a:t>
            </a:r>
          </a:p>
          <a:p>
            <a:pPr marL="285750" indent="-285750">
              <a:buFont typeface="Arial" panose="020B0604020202020204" pitchFamily="34" charset="0"/>
              <a:buChar char="•"/>
            </a:pPr>
            <a:r>
              <a:rPr lang="en-IE" sz="2800" dirty="0">
                <a:solidFill>
                  <a:schemeClr val="tx1">
                    <a:lumMod val="65000"/>
                    <a:lumOff val="35000"/>
                  </a:schemeClr>
                </a:solidFill>
              </a:rPr>
              <a:t>Social contact in later life</a:t>
            </a:r>
          </a:p>
          <a:p>
            <a:pPr marL="285750" indent="-285750">
              <a:buFont typeface="Arial" panose="020B0604020202020204" pitchFamily="34" charset="0"/>
              <a:buChar char="•"/>
            </a:pPr>
            <a:r>
              <a:rPr lang="en-IE" sz="2800" dirty="0">
                <a:solidFill>
                  <a:schemeClr val="tx1">
                    <a:lumMod val="65000"/>
                    <a:lumOff val="35000"/>
                  </a:schemeClr>
                </a:solidFill>
              </a:rPr>
              <a:t>Excessive alcohol consumption</a:t>
            </a:r>
          </a:p>
          <a:p>
            <a:pPr marL="285750" indent="-285750">
              <a:buFont typeface="Arial" panose="020B0604020202020204" pitchFamily="34" charset="0"/>
              <a:buChar char="•"/>
            </a:pPr>
            <a:r>
              <a:rPr lang="en-IE" sz="2800" dirty="0">
                <a:solidFill>
                  <a:schemeClr val="tx1">
                    <a:lumMod val="65000"/>
                    <a:lumOff val="35000"/>
                  </a:schemeClr>
                </a:solidFill>
              </a:rPr>
              <a:t>Traumatic brain injury </a:t>
            </a:r>
          </a:p>
          <a:p>
            <a:pPr marL="285750" indent="-285750">
              <a:buFont typeface="Arial" panose="020B0604020202020204" pitchFamily="34" charset="0"/>
              <a:buChar char="•"/>
            </a:pPr>
            <a:r>
              <a:rPr lang="en-IE" sz="2800" dirty="0">
                <a:solidFill>
                  <a:schemeClr val="tx1">
                    <a:lumMod val="65000"/>
                    <a:lumOff val="35000"/>
                  </a:schemeClr>
                </a:solidFill>
              </a:rPr>
              <a:t>Air pollution</a:t>
            </a:r>
          </a:p>
        </p:txBody>
      </p:sp>
      <p:sp>
        <p:nvSpPr>
          <p:cNvPr id="4" name="Rectangle 3"/>
          <p:cNvSpPr/>
          <p:nvPr/>
        </p:nvSpPr>
        <p:spPr>
          <a:xfrm>
            <a:off x="691661" y="317919"/>
            <a:ext cx="8088476" cy="892552"/>
          </a:xfrm>
          <a:prstGeom prst="rect">
            <a:avLst/>
          </a:prstGeom>
        </p:spPr>
        <p:txBody>
          <a:bodyPr wrap="square">
            <a:spAutoFit/>
          </a:bodyPr>
          <a:lstStyle/>
          <a:p>
            <a:r>
              <a:rPr lang="en-IE" sz="2800" b="1" dirty="0">
                <a:solidFill>
                  <a:schemeClr val="tx1">
                    <a:lumMod val="65000"/>
                    <a:lumOff val="35000"/>
                  </a:schemeClr>
                </a:solidFill>
              </a:rPr>
              <a:t>12 risk factors associated with dementia </a:t>
            </a:r>
          </a:p>
          <a:p>
            <a:r>
              <a:rPr lang="en-IE" sz="2400" dirty="0">
                <a:solidFill>
                  <a:schemeClr val="tx1">
                    <a:lumMod val="65000"/>
                    <a:lumOff val="35000"/>
                  </a:schemeClr>
                </a:solidFill>
              </a:rPr>
              <a:t>That if addressed, could reduce dementia by up to 40 per cent</a:t>
            </a:r>
            <a:r>
              <a:rPr lang="en-IE" sz="2400" dirty="0"/>
              <a:t>:</a:t>
            </a:r>
          </a:p>
        </p:txBody>
      </p:sp>
      <p:sp>
        <p:nvSpPr>
          <p:cNvPr id="5" name="Rectangle 4"/>
          <p:cNvSpPr/>
          <p:nvPr/>
        </p:nvSpPr>
        <p:spPr>
          <a:xfrm>
            <a:off x="510354" y="5163685"/>
            <a:ext cx="8269783" cy="692497"/>
          </a:xfrm>
          <a:prstGeom prst="rect">
            <a:avLst/>
          </a:prstGeom>
        </p:spPr>
        <p:txBody>
          <a:bodyPr wrap="square">
            <a:spAutoFit/>
          </a:bodyPr>
          <a:lstStyle/>
          <a:p>
            <a:r>
              <a:rPr lang="en-IE" sz="1300" dirty="0">
                <a:solidFill>
                  <a:schemeClr val="tx1">
                    <a:lumMod val="65000"/>
                    <a:lumOff val="35000"/>
                  </a:schemeClr>
                </a:solidFill>
              </a:rPr>
              <a:t>Source: https://www.google.com/</a:t>
            </a:r>
            <a:r>
              <a:rPr lang="en-IE" sz="1300" dirty="0" err="1">
                <a:solidFill>
                  <a:schemeClr val="tx1">
                    <a:lumMod val="65000"/>
                    <a:lumOff val="35000"/>
                  </a:schemeClr>
                </a:solidFill>
              </a:rPr>
              <a:t>search?q</a:t>
            </a:r>
            <a:r>
              <a:rPr lang="en-IE" sz="1300" dirty="0">
                <a:solidFill>
                  <a:schemeClr val="tx1">
                    <a:lumMod val="65000"/>
                    <a:lumOff val="35000"/>
                  </a:schemeClr>
                </a:solidFill>
              </a:rPr>
              <a:t>=lancet+commission+2020+dementia+risk+reduction&amp;rlz=1C1GCEU_enIE821IE821&amp;oq=lancet+commission+2020+dementia+risk+reduction&amp;aqs=chrome..69i57.7352j0j7&amp;sourceid=</a:t>
            </a:r>
            <a:r>
              <a:rPr lang="en-IE" sz="1300" dirty="0" err="1">
                <a:solidFill>
                  <a:schemeClr val="tx1">
                    <a:lumMod val="65000"/>
                    <a:lumOff val="35000"/>
                  </a:schemeClr>
                </a:solidFill>
              </a:rPr>
              <a:t>chrome&amp;ie</a:t>
            </a:r>
            <a:r>
              <a:rPr lang="en-IE" sz="1300" dirty="0">
                <a:solidFill>
                  <a:schemeClr val="tx1">
                    <a:lumMod val="65000"/>
                    <a:lumOff val="35000"/>
                  </a:schemeClr>
                </a:solidFill>
              </a:rPr>
              <a:t>=UTF-8</a:t>
            </a:r>
          </a:p>
        </p:txBody>
      </p:sp>
    </p:spTree>
    <p:extLst>
      <p:ext uri="{BB962C8B-B14F-4D97-AF65-F5344CB8AC3E}">
        <p14:creationId xmlns:p14="http://schemas.microsoft.com/office/powerpoint/2010/main" val="322628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547087" y="1844370"/>
            <a:ext cx="8244408" cy="4736399"/>
          </a:xfrm>
          <a:ln>
            <a:noFill/>
          </a:ln>
        </p:spPr>
        <p:txBody>
          <a:bodyPr>
            <a:noAutofit/>
          </a:bodyPr>
          <a:lstStyle/>
          <a:p>
            <a:pPr marL="0" indent="0">
              <a:buNone/>
            </a:pPr>
            <a:r>
              <a:rPr lang="en-IE" sz="2400" dirty="0">
                <a:solidFill>
                  <a:schemeClr val="tx1">
                    <a:lumMod val="65000"/>
                    <a:lumOff val="35000"/>
                  </a:schemeClr>
                </a:solidFill>
              </a:rPr>
              <a:t>Some of the risk factors overlap with known risks for heart disease and stroke, like hypertension and diabetes. </a:t>
            </a:r>
          </a:p>
          <a:p>
            <a:pPr marL="0" indent="0">
              <a:buNone/>
            </a:pPr>
            <a:endParaRPr lang="en-IE" sz="2400" dirty="0">
              <a:solidFill>
                <a:schemeClr val="tx1">
                  <a:lumMod val="65000"/>
                  <a:lumOff val="35000"/>
                </a:schemeClr>
              </a:solidFill>
            </a:endParaRPr>
          </a:p>
          <a:p>
            <a:pPr marL="0" indent="0">
              <a:buNone/>
            </a:pPr>
            <a:endParaRPr lang="en-IE" sz="2400" dirty="0">
              <a:solidFill>
                <a:schemeClr val="tx1">
                  <a:lumMod val="65000"/>
                  <a:lumOff val="35000"/>
                </a:schemeClr>
              </a:solidFill>
            </a:endParaRPr>
          </a:p>
          <a:p>
            <a:pPr marL="0" indent="0">
              <a:buNone/>
            </a:pPr>
            <a:r>
              <a:rPr lang="en-IE" sz="2400" dirty="0">
                <a:solidFill>
                  <a:schemeClr val="tx1">
                    <a:lumMod val="65000"/>
                    <a:lumOff val="35000"/>
                  </a:schemeClr>
                </a:solidFill>
              </a:rPr>
              <a:t>Some also increase the risk of cancer, such as smoking. </a:t>
            </a:r>
          </a:p>
          <a:p>
            <a:pPr marL="0" indent="0">
              <a:buNone/>
            </a:pPr>
            <a:r>
              <a:rPr lang="en-IE" sz="2400" dirty="0">
                <a:solidFill>
                  <a:schemeClr val="tx1">
                    <a:lumMod val="65000"/>
                    <a:lumOff val="35000"/>
                  </a:schemeClr>
                </a:solidFill>
              </a:rPr>
              <a:t>Thus, reducing these risks has wide health benefits. </a:t>
            </a:r>
          </a:p>
          <a:p>
            <a:endParaRPr lang="en-IE" sz="2400" dirty="0">
              <a:solidFill>
                <a:schemeClr val="tx1">
                  <a:lumMod val="65000"/>
                  <a:lumOff val="35000"/>
                </a:schemeClr>
              </a:solidFill>
            </a:endParaRPr>
          </a:p>
          <a:p>
            <a:pPr marL="0" indent="0">
              <a:buNone/>
            </a:pPr>
            <a:r>
              <a:rPr lang="en-IE" sz="2400" dirty="0">
                <a:solidFill>
                  <a:schemeClr val="tx1">
                    <a:lumMod val="65000"/>
                    <a:lumOff val="35000"/>
                  </a:schemeClr>
                </a:solidFill>
              </a:rPr>
              <a:t>Some risks are more specific to dementia, like hearing loss </a:t>
            </a:r>
          </a:p>
          <a:p>
            <a:pPr marL="0" indent="0">
              <a:buNone/>
            </a:pPr>
            <a:r>
              <a:rPr lang="en-IE" sz="2400" dirty="0">
                <a:solidFill>
                  <a:schemeClr val="tx1">
                    <a:lumMod val="65000"/>
                    <a:lumOff val="35000"/>
                  </a:schemeClr>
                </a:solidFill>
              </a:rPr>
              <a:t>and brain trauma, but still very worthwhile as part of an </a:t>
            </a:r>
          </a:p>
          <a:p>
            <a:pPr marL="0" indent="0">
              <a:buNone/>
            </a:pPr>
            <a:r>
              <a:rPr lang="en-IE" sz="2400" dirty="0">
                <a:solidFill>
                  <a:schemeClr val="tx1">
                    <a:lumMod val="65000"/>
                    <a:lumOff val="35000"/>
                  </a:schemeClr>
                </a:solidFill>
              </a:rPr>
              <a:t>overall approach to reducing individual risk.</a:t>
            </a:r>
          </a:p>
        </p:txBody>
      </p:sp>
      <p:pic>
        <p:nvPicPr>
          <p:cNvPr id="4" name="Picture 3">
            <a:extLst>
              <a:ext uri="{FF2B5EF4-FFF2-40B4-BE49-F238E27FC236}">
                <a16:creationId xmlns:a16="http://schemas.microsoft.com/office/drawing/2014/main" id="{CDE61A4A-D97E-4904-8A8A-536BE0CACF6A}"/>
              </a:ext>
            </a:extLst>
          </p:cNvPr>
          <p:cNvPicPr>
            <a:picLocks noChangeAspect="1"/>
          </p:cNvPicPr>
          <p:nvPr/>
        </p:nvPicPr>
        <p:blipFill>
          <a:blip r:embed="rId3"/>
          <a:stretch>
            <a:fillRect/>
          </a:stretch>
        </p:blipFill>
        <p:spPr>
          <a:xfrm>
            <a:off x="6372200" y="181149"/>
            <a:ext cx="2563597" cy="1341616"/>
          </a:xfrm>
          <a:prstGeom prst="rect">
            <a:avLst/>
          </a:prstGeom>
        </p:spPr>
      </p:pic>
      <p:sp>
        <p:nvSpPr>
          <p:cNvPr id="5" name="Rectangle: Rounded Corners 4">
            <a:extLst>
              <a:ext uri="{FF2B5EF4-FFF2-40B4-BE49-F238E27FC236}">
                <a16:creationId xmlns:a16="http://schemas.microsoft.com/office/drawing/2014/main" id="{E6BCDAF6-64A8-4EE4-B506-A107F77FA9C0}"/>
              </a:ext>
            </a:extLst>
          </p:cNvPr>
          <p:cNvSpPr/>
          <p:nvPr/>
        </p:nvSpPr>
        <p:spPr>
          <a:xfrm>
            <a:off x="548629" y="3241415"/>
            <a:ext cx="7815237" cy="930262"/>
          </a:xfrm>
          <a:prstGeom prst="roundRect">
            <a:avLst/>
          </a:prstGeom>
          <a:noFill/>
          <a:ln w="25400">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E">
              <a:noFill/>
            </a:endParaRPr>
          </a:p>
        </p:txBody>
      </p:sp>
      <p:sp>
        <p:nvSpPr>
          <p:cNvPr id="6" name="Rectangle: Rounded Corners 5">
            <a:extLst>
              <a:ext uri="{FF2B5EF4-FFF2-40B4-BE49-F238E27FC236}">
                <a16:creationId xmlns:a16="http://schemas.microsoft.com/office/drawing/2014/main" id="{6E3935D9-0203-422B-BB98-E68E8CBD9A31}"/>
              </a:ext>
            </a:extLst>
          </p:cNvPr>
          <p:cNvSpPr/>
          <p:nvPr/>
        </p:nvSpPr>
        <p:spPr>
          <a:xfrm>
            <a:off x="548631" y="4457396"/>
            <a:ext cx="7801739" cy="1341616"/>
          </a:xfrm>
          <a:prstGeom prst="roundRect">
            <a:avLst/>
          </a:prstGeom>
          <a:noFill/>
          <a:ln w="25400">
            <a:solidFill>
              <a:schemeClr val="accent6">
                <a:alpha val="99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E">
              <a:noFill/>
            </a:endParaRPr>
          </a:p>
        </p:txBody>
      </p:sp>
      <p:sp>
        <p:nvSpPr>
          <p:cNvPr id="7" name="Rectangle: Rounded Corners 6">
            <a:extLst>
              <a:ext uri="{FF2B5EF4-FFF2-40B4-BE49-F238E27FC236}">
                <a16:creationId xmlns:a16="http://schemas.microsoft.com/office/drawing/2014/main" id="{6F07EA83-55B7-44CC-BAE4-41D83D39CB3B}"/>
              </a:ext>
            </a:extLst>
          </p:cNvPr>
          <p:cNvSpPr/>
          <p:nvPr/>
        </p:nvSpPr>
        <p:spPr>
          <a:xfrm>
            <a:off x="539550" y="1844370"/>
            <a:ext cx="7815236" cy="1008112"/>
          </a:xfrm>
          <a:prstGeom prst="roundRect">
            <a:avLst/>
          </a:prstGeom>
          <a:noFill/>
          <a:ln w="25400">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E">
              <a:noFill/>
            </a:endParaRPr>
          </a:p>
        </p:txBody>
      </p:sp>
    </p:spTree>
    <p:extLst>
      <p:ext uri="{BB962C8B-B14F-4D97-AF65-F5344CB8AC3E}">
        <p14:creationId xmlns:p14="http://schemas.microsoft.com/office/powerpoint/2010/main" val="2350768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755576" y="476672"/>
            <a:ext cx="7632848" cy="4736399"/>
          </a:xfrm>
        </p:spPr>
        <p:txBody>
          <a:bodyPr>
            <a:noAutofit/>
          </a:bodyPr>
          <a:lstStyle/>
          <a:p>
            <a:pPr marL="457200" indent="-457200">
              <a:spcAft>
                <a:spcPts val="1000"/>
              </a:spcAft>
              <a:buFont typeface="+mj-lt"/>
              <a:buAutoNum type="arabicPeriod"/>
            </a:pPr>
            <a:r>
              <a:rPr lang="en-IE" sz="2000" b="1" dirty="0">
                <a:solidFill>
                  <a:schemeClr val="tx1">
                    <a:lumMod val="65000"/>
                    <a:lumOff val="35000"/>
                  </a:schemeClr>
                </a:solidFill>
              </a:rPr>
              <a:t>Under pressure:</a:t>
            </a:r>
            <a:r>
              <a:rPr lang="en-IE" sz="2000" dirty="0">
                <a:solidFill>
                  <a:schemeClr val="tx1">
                    <a:lumMod val="65000"/>
                    <a:lumOff val="35000"/>
                  </a:schemeClr>
                </a:solidFill>
              </a:rPr>
              <a:t> Healthy adults above 40 years of age should have their blood pressure (BP) checked annually to see if it is within the healthy range. There are many ways to decrease blood pressure such as exercising, losing weight, reducing salt intake, limiting alcohol, and taking medication if prescribed.</a:t>
            </a:r>
          </a:p>
          <a:p>
            <a:pPr marL="457200" indent="-457200">
              <a:spcAft>
                <a:spcPts val="1000"/>
              </a:spcAft>
              <a:buFont typeface="+mj-lt"/>
              <a:buAutoNum type="arabicPeriod"/>
            </a:pPr>
            <a:r>
              <a:rPr lang="en-IE" sz="2000" b="1" dirty="0">
                <a:solidFill>
                  <a:schemeClr val="tx1">
                    <a:lumMod val="65000"/>
                    <a:lumOff val="35000"/>
                  </a:schemeClr>
                </a:solidFill>
              </a:rPr>
              <a:t>Listen up:</a:t>
            </a:r>
            <a:r>
              <a:rPr lang="en-IE" sz="2000" dirty="0">
                <a:solidFill>
                  <a:schemeClr val="tx1">
                    <a:lumMod val="65000"/>
                    <a:lumOff val="35000"/>
                  </a:schemeClr>
                </a:solidFill>
              </a:rPr>
              <a:t> Reduce hearing loss by protecting ears from excessive noise exposure. If experiencing hearing problems, you should get your hearing tested. It’s also important to wear a hearing aid if prescribed one.</a:t>
            </a:r>
          </a:p>
          <a:p>
            <a:pPr marL="457200" indent="-457200">
              <a:spcAft>
                <a:spcPts val="1000"/>
              </a:spcAft>
              <a:buFont typeface="+mj-lt"/>
              <a:buAutoNum type="arabicPeriod"/>
            </a:pPr>
            <a:r>
              <a:rPr lang="en-IE" sz="2000" b="1" dirty="0">
                <a:solidFill>
                  <a:schemeClr val="tx1">
                    <a:lumMod val="65000"/>
                    <a:lumOff val="35000"/>
                  </a:schemeClr>
                </a:solidFill>
              </a:rPr>
              <a:t>Breathe carefully:</a:t>
            </a:r>
            <a:r>
              <a:rPr lang="en-IE" sz="2000" dirty="0">
                <a:solidFill>
                  <a:schemeClr val="tx1">
                    <a:lumMod val="65000"/>
                    <a:lumOff val="35000"/>
                  </a:schemeClr>
                </a:solidFill>
              </a:rPr>
              <a:t> Reduce exposure to air pollution and to second-hand tobacco smoke.</a:t>
            </a:r>
          </a:p>
          <a:p>
            <a:pPr marL="457200" indent="-457200">
              <a:spcAft>
                <a:spcPts val="1000"/>
              </a:spcAft>
              <a:buFont typeface="+mj-lt"/>
              <a:buAutoNum type="arabicPeriod"/>
            </a:pPr>
            <a:r>
              <a:rPr lang="en-IE" sz="2000" b="1" dirty="0">
                <a:solidFill>
                  <a:schemeClr val="tx1">
                    <a:lumMod val="65000"/>
                    <a:lumOff val="35000"/>
                  </a:schemeClr>
                </a:solidFill>
              </a:rPr>
              <a:t>Use your head:</a:t>
            </a:r>
            <a:r>
              <a:rPr lang="en-IE" sz="2000" dirty="0">
                <a:solidFill>
                  <a:schemeClr val="tx1">
                    <a:lumMod val="65000"/>
                    <a:lumOff val="35000"/>
                  </a:schemeClr>
                </a:solidFill>
              </a:rPr>
              <a:t> Prevent head injury, including concussion, which can occur in certain sports, or due to falls. In addition to national policies for safe sports, each individual can take precautions such as always wearing the correct protective headwear for sports, cycling, work, etc.</a:t>
            </a:r>
          </a:p>
        </p:txBody>
      </p:sp>
    </p:spTree>
    <p:extLst>
      <p:ext uri="{BB962C8B-B14F-4D97-AF65-F5344CB8AC3E}">
        <p14:creationId xmlns:p14="http://schemas.microsoft.com/office/powerpoint/2010/main" val="419991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A642A43-AA35-4B28-8C3A-B75BF51C1E6B}"/>
              </a:ext>
            </a:extLst>
          </p:cNvPr>
          <p:cNvSpPr>
            <a:spLocks noGrp="1"/>
          </p:cNvSpPr>
          <p:nvPr>
            <p:ph type="body" idx="1"/>
          </p:nvPr>
        </p:nvSpPr>
        <p:spPr>
          <a:xfrm>
            <a:off x="539552" y="620688"/>
            <a:ext cx="8424936" cy="5184576"/>
          </a:xfrm>
        </p:spPr>
        <p:txBody>
          <a:bodyPr>
            <a:normAutofit fontScale="25000" lnSpcReduction="20000"/>
          </a:bodyPr>
          <a:lstStyle/>
          <a:p>
            <a:pPr marL="0" indent="0">
              <a:lnSpc>
                <a:spcPct val="120000"/>
              </a:lnSpc>
              <a:spcAft>
                <a:spcPts val="1000"/>
              </a:spcAft>
              <a:buNone/>
            </a:pPr>
            <a:r>
              <a:rPr lang="en-IE" sz="8000" b="1" dirty="0">
                <a:solidFill>
                  <a:schemeClr val="tx1">
                    <a:lumMod val="65000"/>
                    <a:lumOff val="35000"/>
                  </a:schemeClr>
                </a:solidFill>
              </a:rPr>
              <a:t>5. Drink in moderation: </a:t>
            </a:r>
            <a:r>
              <a:rPr lang="en-IE" sz="8000" dirty="0">
                <a:solidFill>
                  <a:schemeClr val="tx1">
                    <a:lumMod val="65000"/>
                    <a:lumOff val="35000"/>
                  </a:schemeClr>
                </a:solidFill>
              </a:rPr>
              <a:t>If you drink alcohol, stay within the low-risk weekly           guidelines, i.e. less than 17 standard drinks for men or 11 standard drinks for women. For more information on low-risk drinking guidelines, visit www.askaboutalcohol.ie, or call the HSE Alcohol Helpline on 1800 459 459.</a:t>
            </a:r>
          </a:p>
          <a:p>
            <a:pPr marL="0" indent="0">
              <a:lnSpc>
                <a:spcPct val="120000"/>
              </a:lnSpc>
              <a:spcAft>
                <a:spcPts val="1000"/>
              </a:spcAft>
              <a:buNone/>
            </a:pPr>
            <a:r>
              <a:rPr lang="en-IE" sz="8000" b="1" dirty="0">
                <a:solidFill>
                  <a:schemeClr val="tx1">
                    <a:lumMod val="65000"/>
                    <a:lumOff val="35000"/>
                  </a:schemeClr>
                </a:solidFill>
              </a:rPr>
              <a:t>6. Up in smoke: </a:t>
            </a:r>
            <a:r>
              <a:rPr lang="en-IE" sz="8000" dirty="0">
                <a:solidFill>
                  <a:schemeClr val="tx1">
                    <a:lumMod val="65000"/>
                    <a:lumOff val="35000"/>
                  </a:schemeClr>
                </a:solidFill>
              </a:rPr>
              <a:t>Quitting smoking may reduce your risk of developing dementia as well as your risk of developing cancers and heart disease. Stop smoking for 28 days and you’re five times more likely to stop for good. For more information, visit www.quit.ie or call the </a:t>
            </a:r>
            <a:r>
              <a:rPr lang="en-IE" sz="8000" dirty="0" err="1">
                <a:solidFill>
                  <a:schemeClr val="tx1">
                    <a:lumMod val="65000"/>
                    <a:lumOff val="35000"/>
                  </a:schemeClr>
                </a:solidFill>
              </a:rPr>
              <a:t>QUITline</a:t>
            </a:r>
            <a:r>
              <a:rPr lang="en-IE" sz="8000" dirty="0">
                <a:solidFill>
                  <a:schemeClr val="tx1">
                    <a:lumMod val="65000"/>
                    <a:lumOff val="35000"/>
                  </a:schemeClr>
                </a:solidFill>
              </a:rPr>
              <a:t> on 1800 201 203</a:t>
            </a:r>
          </a:p>
          <a:p>
            <a:pPr marL="0" indent="0">
              <a:lnSpc>
                <a:spcPct val="120000"/>
              </a:lnSpc>
              <a:spcAft>
                <a:spcPts val="1000"/>
              </a:spcAft>
              <a:buNone/>
            </a:pPr>
            <a:r>
              <a:rPr lang="en-IE" sz="8000" b="1" dirty="0">
                <a:solidFill>
                  <a:schemeClr val="tx1">
                    <a:lumMod val="65000"/>
                    <a:lumOff val="35000"/>
                  </a:schemeClr>
                </a:solidFill>
              </a:rPr>
              <a:t>7. Adopt a healthy weight: </a:t>
            </a:r>
            <a:r>
              <a:rPr lang="en-IE" sz="8000" dirty="0">
                <a:solidFill>
                  <a:schemeClr val="tx1">
                    <a:lumMod val="65000"/>
                    <a:lumOff val="35000"/>
                  </a:schemeClr>
                </a:solidFill>
              </a:rPr>
              <a:t>Achieving or maintaining a healthy weight during your lifetime, but particularly in mid-life, is also important – being more active and following a healthy diet can help this.</a:t>
            </a:r>
          </a:p>
          <a:p>
            <a:pPr marL="0" indent="0">
              <a:lnSpc>
                <a:spcPct val="120000"/>
              </a:lnSpc>
              <a:spcAft>
                <a:spcPts val="1000"/>
              </a:spcAft>
              <a:buNone/>
            </a:pPr>
            <a:r>
              <a:rPr lang="en-IE" sz="8000" b="1" dirty="0">
                <a:solidFill>
                  <a:schemeClr val="tx1">
                    <a:lumMod val="65000"/>
                    <a:lumOff val="35000"/>
                  </a:schemeClr>
                </a:solidFill>
              </a:rPr>
              <a:t>8. Be a good sport: </a:t>
            </a:r>
            <a:r>
              <a:rPr lang="en-IE" sz="8000" dirty="0">
                <a:solidFill>
                  <a:schemeClr val="tx1">
                    <a:lumMod val="65000"/>
                    <a:lumOff val="35000"/>
                  </a:schemeClr>
                </a:solidFill>
              </a:rPr>
              <a:t>Physical activity is very important for brain health. Sustained exercise in mid-life, and possibly in later life, protects from dementia. Every adult should aim to include 150 minutes of physical activity, such as brisk walking, in their week.</a:t>
            </a:r>
          </a:p>
          <a:p>
            <a:pPr marL="514350" indent="-514350" defTabSz="360000">
              <a:spcAft>
                <a:spcPts val="1000"/>
              </a:spcAft>
              <a:buFont typeface="+mj-lt"/>
              <a:buAutoNum type="arabicPeriod" startAt="9"/>
            </a:pPr>
            <a:endParaRPr lang="en-IE" sz="3200" dirty="0">
              <a:solidFill>
                <a:schemeClr val="tx1">
                  <a:lumMod val="65000"/>
                  <a:lumOff val="35000"/>
                </a:schemeClr>
              </a:solidFill>
            </a:endParaRPr>
          </a:p>
          <a:p>
            <a:pPr marL="514350" indent="-514350" defTabSz="360000">
              <a:buFont typeface="+mj-lt"/>
              <a:buAutoNum type="arabicPeriod" startAt="9"/>
            </a:pPr>
            <a:endParaRPr lang="en-IE" dirty="0"/>
          </a:p>
        </p:txBody>
      </p:sp>
    </p:spTree>
    <p:extLst>
      <p:ext uri="{BB962C8B-B14F-4D97-AF65-F5344CB8AC3E}">
        <p14:creationId xmlns:p14="http://schemas.microsoft.com/office/powerpoint/2010/main" val="3151723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899592" y="764704"/>
            <a:ext cx="7704856" cy="4736399"/>
          </a:xfrm>
        </p:spPr>
        <p:txBody>
          <a:bodyPr>
            <a:noAutofit/>
          </a:bodyPr>
          <a:lstStyle/>
          <a:p>
            <a:pPr marL="457200" indent="-457200">
              <a:spcAft>
                <a:spcPts val="1000"/>
              </a:spcAft>
              <a:buFont typeface="+mj-lt"/>
              <a:buAutoNum type="arabicPeriod" startAt="9"/>
            </a:pPr>
            <a:r>
              <a:rPr lang="en-IE" sz="2000" b="1" dirty="0">
                <a:solidFill>
                  <a:schemeClr val="tx1">
                    <a:lumMod val="65000"/>
                    <a:lumOff val="35000"/>
                  </a:schemeClr>
                </a:solidFill>
              </a:rPr>
              <a:t>Eat well: </a:t>
            </a:r>
            <a:r>
              <a:rPr lang="en-IE" sz="2000" dirty="0">
                <a:solidFill>
                  <a:schemeClr val="tx1">
                    <a:lumMod val="65000"/>
                    <a:lumOff val="35000"/>
                  </a:schemeClr>
                </a:solidFill>
              </a:rPr>
              <a:t>Eating a wide variety of nourishing foods provides the energy and nutrients you need to keep your brain healthy. A balanced diet that is rich in vegetables, fruit, </a:t>
            </a:r>
            <a:r>
              <a:rPr lang="en-IE" sz="2000" dirty="0" err="1">
                <a:solidFill>
                  <a:schemeClr val="tx1">
                    <a:lumMod val="65000"/>
                    <a:lumOff val="35000"/>
                  </a:schemeClr>
                </a:solidFill>
              </a:rPr>
              <a:t>wholegrains</a:t>
            </a:r>
            <a:r>
              <a:rPr lang="en-IE" sz="2000" dirty="0">
                <a:solidFill>
                  <a:schemeClr val="tx1">
                    <a:lumMod val="65000"/>
                    <a:lumOff val="35000"/>
                  </a:schemeClr>
                </a:solidFill>
              </a:rPr>
              <a:t>, and fish, and that is low in salt and sugar, is a good starting point.</a:t>
            </a:r>
          </a:p>
          <a:p>
            <a:pPr marL="457200" indent="-457200">
              <a:spcAft>
                <a:spcPts val="1000"/>
              </a:spcAft>
              <a:buFont typeface="+mj-lt"/>
              <a:buAutoNum type="arabicPeriod" startAt="9"/>
            </a:pPr>
            <a:r>
              <a:rPr lang="en-IE" sz="2000" b="1" dirty="0">
                <a:solidFill>
                  <a:schemeClr val="tx1">
                    <a:lumMod val="65000"/>
                    <a:lumOff val="35000"/>
                  </a:schemeClr>
                </a:solidFill>
              </a:rPr>
              <a:t>Mind your mind: </a:t>
            </a:r>
            <a:r>
              <a:rPr lang="en-IE" sz="2000" dirty="0">
                <a:solidFill>
                  <a:schemeClr val="tx1">
                    <a:lumMod val="65000"/>
                    <a:lumOff val="35000"/>
                  </a:schemeClr>
                </a:solidFill>
              </a:rPr>
              <a:t>Depression might be a risk for dementia, although dementia itself can also cause depression. Visit www.yourmentalhealth.ie for ways to look after your mental health.</a:t>
            </a:r>
          </a:p>
          <a:p>
            <a:pPr marL="457200" indent="-457200">
              <a:spcAft>
                <a:spcPts val="1000"/>
              </a:spcAft>
              <a:buFont typeface="+mj-lt"/>
              <a:buAutoNum type="arabicPeriod" startAt="9"/>
            </a:pPr>
            <a:r>
              <a:rPr lang="en-IE" sz="2000" b="1" dirty="0">
                <a:solidFill>
                  <a:schemeClr val="tx1">
                    <a:lumMod val="65000"/>
                    <a:lumOff val="35000"/>
                  </a:schemeClr>
                </a:solidFill>
              </a:rPr>
              <a:t>Early to bed: </a:t>
            </a:r>
            <a:r>
              <a:rPr lang="en-IE" sz="2000" dirty="0">
                <a:solidFill>
                  <a:schemeClr val="tx1">
                    <a:lumMod val="65000"/>
                    <a:lumOff val="35000"/>
                  </a:schemeClr>
                </a:solidFill>
              </a:rPr>
              <a:t>Addressing other possible risk factors, like sleep, through lifestyle interventions, will improve general health and may reduce your risk.</a:t>
            </a:r>
          </a:p>
          <a:p>
            <a:pPr marL="457200" indent="-457200">
              <a:spcAft>
                <a:spcPts val="1000"/>
              </a:spcAft>
              <a:buFont typeface="+mj-lt"/>
              <a:buAutoNum type="arabicPeriod" startAt="9"/>
            </a:pPr>
            <a:r>
              <a:rPr lang="en-IE" sz="2000" b="1" dirty="0">
                <a:solidFill>
                  <a:schemeClr val="tx1">
                    <a:lumMod val="65000"/>
                    <a:lumOff val="35000"/>
                  </a:schemeClr>
                </a:solidFill>
              </a:rPr>
              <a:t>Brain box: </a:t>
            </a:r>
            <a:r>
              <a:rPr lang="en-IE" sz="2000" dirty="0">
                <a:solidFill>
                  <a:schemeClr val="tx1">
                    <a:lumMod val="65000"/>
                    <a:lumOff val="35000"/>
                  </a:schemeClr>
                </a:solidFill>
              </a:rPr>
              <a:t>Keep your brain active. Do a crossword or puzzle. Remember your shopping list instead of writing it down. Be curious and take an interest in people. Learn something new or take up a hobby.</a:t>
            </a:r>
          </a:p>
        </p:txBody>
      </p:sp>
    </p:spTree>
    <p:extLst>
      <p:ext uri="{BB962C8B-B14F-4D97-AF65-F5344CB8AC3E}">
        <p14:creationId xmlns:p14="http://schemas.microsoft.com/office/powerpoint/2010/main" val="3313085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7B4FA-DC4B-4F1D-860E-CD528EAA5105}"/>
              </a:ext>
            </a:extLst>
          </p:cNvPr>
          <p:cNvSpPr>
            <a:spLocks noGrp="1"/>
          </p:cNvSpPr>
          <p:nvPr>
            <p:ph type="title"/>
          </p:nvPr>
        </p:nvSpPr>
        <p:spPr/>
        <p:txBody>
          <a:bodyPr>
            <a:normAutofit/>
          </a:bodyPr>
          <a:lstStyle/>
          <a:p>
            <a:r>
              <a:rPr lang="en-IE" sz="3200" b="1">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Key take home messages: </a:t>
            </a:r>
            <a:br>
              <a:rPr lang="en-IE" sz="3200" b="1">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br>
            <a:endParaRPr lang="en-IE" sz="3200" dirty="0"/>
          </a:p>
        </p:txBody>
      </p:sp>
      <p:sp>
        <p:nvSpPr>
          <p:cNvPr id="3" name="Content Placeholder 2"/>
          <p:cNvSpPr>
            <a:spLocks noGrp="1"/>
          </p:cNvSpPr>
          <p:nvPr>
            <p:ph type="body" idx="1"/>
          </p:nvPr>
        </p:nvSpPr>
        <p:spPr>
          <a:xfrm>
            <a:off x="893700" y="997866"/>
            <a:ext cx="7848872" cy="5150199"/>
          </a:xfrm>
        </p:spPr>
        <p:txBody>
          <a:bodyPr>
            <a:normAutofit/>
          </a:bodyPr>
          <a:lstStyle/>
          <a:p>
            <a:pPr marL="233839" indent="0">
              <a:lnSpc>
                <a:spcPct val="100000"/>
              </a:lnSpc>
              <a:spcBef>
                <a:spcPts val="400"/>
              </a:spcBef>
              <a:buNone/>
            </a:pPr>
            <a:endPar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691039" indent="-457200">
              <a:lnSpc>
                <a:spcPct val="100000"/>
              </a:lnSpc>
              <a:spcBef>
                <a:spcPts val="400"/>
              </a:spcBef>
              <a:buAutoNum type="arabicParenR"/>
            </a:pPr>
            <a:r>
              <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Dementia risk factor modification needs to start in   </a:t>
            </a:r>
          </a:p>
          <a:p>
            <a:pPr marL="233839" indent="0">
              <a:lnSpc>
                <a:spcPct val="100000"/>
              </a:lnSpc>
              <a:spcBef>
                <a:spcPts val="400"/>
              </a:spcBef>
              <a:buNone/>
            </a:pPr>
            <a:r>
              <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       middle-aged people, not in older age.</a:t>
            </a:r>
          </a:p>
          <a:p>
            <a:pPr marL="233839" indent="0">
              <a:lnSpc>
                <a:spcPct val="100000"/>
              </a:lnSpc>
              <a:spcBef>
                <a:spcPts val="400"/>
              </a:spcBef>
              <a:buNone/>
            </a:pPr>
            <a:endPar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233839" indent="0">
              <a:lnSpc>
                <a:spcPct val="100000"/>
              </a:lnSpc>
              <a:spcBef>
                <a:spcPts val="400"/>
              </a:spcBef>
              <a:buNone/>
            </a:pPr>
            <a:r>
              <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2)   We may not always be able to </a:t>
            </a:r>
            <a:r>
              <a:rPr lang="en-IE" sz="2400" u="sng"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prevent</a:t>
            </a:r>
            <a:r>
              <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 dementia, but     </a:t>
            </a:r>
          </a:p>
          <a:p>
            <a:pPr marL="233839" indent="0">
              <a:lnSpc>
                <a:spcPct val="100000"/>
              </a:lnSpc>
              <a:spcBef>
                <a:spcPts val="400"/>
              </a:spcBef>
              <a:buNone/>
            </a:pPr>
            <a:r>
              <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      </a:t>
            </a:r>
            <a:r>
              <a:rPr lang="en-IE" sz="2400" u="sng"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delaying</a:t>
            </a:r>
            <a:r>
              <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 the age of onset in Ireland by 5 years would   </a:t>
            </a:r>
          </a:p>
          <a:p>
            <a:pPr marL="233839" indent="0">
              <a:lnSpc>
                <a:spcPct val="100000"/>
              </a:lnSpc>
              <a:spcBef>
                <a:spcPts val="400"/>
              </a:spcBef>
              <a:buNone/>
            </a:pPr>
            <a:r>
              <a:rPr lang="en-IE"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      halve the prevalence of dementia.</a:t>
            </a:r>
            <a:endParaRPr lang="en-IE" sz="2400" dirty="0">
              <a:solidFill>
                <a:schemeClr val="tx1">
                  <a:lumMod val="65000"/>
                  <a:lumOff val="35000"/>
                </a:schemeClr>
              </a:solidFill>
            </a:endParaRPr>
          </a:p>
          <a:p>
            <a:pPr marL="0" indent="0">
              <a:buNone/>
            </a:pPr>
            <a:endParaRPr lang="en-IE" dirty="0"/>
          </a:p>
        </p:txBody>
      </p:sp>
      <p:pic>
        <p:nvPicPr>
          <p:cNvPr id="6" name="Picture 5">
            <a:extLst>
              <a:ext uri="{FF2B5EF4-FFF2-40B4-BE49-F238E27FC236}">
                <a16:creationId xmlns:a16="http://schemas.microsoft.com/office/drawing/2014/main" id="{AA7C9892-A5D8-426B-9869-5140883E10DF}"/>
              </a:ext>
            </a:extLst>
          </p:cNvPr>
          <p:cNvPicPr>
            <a:picLocks noChangeAspect="1"/>
          </p:cNvPicPr>
          <p:nvPr/>
        </p:nvPicPr>
        <p:blipFill>
          <a:blip r:embed="rId2"/>
          <a:stretch>
            <a:fillRect/>
          </a:stretch>
        </p:blipFill>
        <p:spPr>
          <a:xfrm>
            <a:off x="2934072" y="4149080"/>
            <a:ext cx="3275856" cy="1714364"/>
          </a:xfrm>
          <a:prstGeom prst="rect">
            <a:avLst/>
          </a:prstGeom>
        </p:spPr>
      </p:pic>
    </p:spTree>
    <p:extLst>
      <p:ext uri="{BB962C8B-B14F-4D97-AF65-F5344CB8AC3E}">
        <p14:creationId xmlns:p14="http://schemas.microsoft.com/office/powerpoint/2010/main" val="335961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text, application&#10;&#10;Description automatically generated">
            <a:extLst>
              <a:ext uri="{FF2B5EF4-FFF2-40B4-BE49-F238E27FC236}">
                <a16:creationId xmlns:a16="http://schemas.microsoft.com/office/drawing/2014/main" id="{CC7676C2-AF97-5C41-93D7-5941FF51DB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hape 100"/>
          <p:cNvSpPr txBox="1">
            <a:spLocks noGrp="1"/>
          </p:cNvSpPr>
          <p:nvPr>
            <p:ph type="ctrTitle"/>
          </p:nvPr>
        </p:nvSpPr>
        <p:spPr>
          <a:xfrm>
            <a:off x="755576" y="4077072"/>
            <a:ext cx="7772400" cy="1080119"/>
          </a:xfrm>
        </p:spPr>
        <p:txBody>
          <a:bodyPr>
            <a:normAutofit fontScale="90000"/>
          </a:bodyPr>
          <a:lstStyle/>
          <a:p>
            <a:pPr eaLnBrk="1" hangingPunct="1"/>
            <a:r>
              <a:rPr lang="en-US" dirty="0">
                <a:latin typeface="Raleway"/>
                <a:ea typeface="Raleway"/>
                <a:cs typeface="Raleway"/>
                <a:sym typeface="Raleway"/>
              </a:rPr>
              <a:t/>
            </a:r>
            <a:br>
              <a:rPr lang="en-US" dirty="0">
                <a:latin typeface="Raleway"/>
                <a:ea typeface="Raleway"/>
                <a:cs typeface="Raleway"/>
                <a:sym typeface="Raleway"/>
              </a:rPr>
            </a:br>
            <a:r>
              <a:rPr lang="en-US" dirty="0">
                <a:latin typeface="Raleway"/>
                <a:ea typeface="Raleway"/>
                <a:cs typeface="Raleway"/>
                <a:sym typeface="Raleway"/>
              </a:rPr>
              <a:t/>
            </a:r>
            <a:br>
              <a:rPr lang="en-US" dirty="0">
                <a:latin typeface="Raleway"/>
                <a:ea typeface="Raleway"/>
                <a:cs typeface="Raleway"/>
                <a:sym typeface="Raleway"/>
              </a:rPr>
            </a:br>
            <a:r>
              <a:rPr lang="en-US" sz="3200" dirty="0">
                <a:solidFill>
                  <a:schemeClr val="bg1"/>
                </a:solidFill>
                <a:latin typeface="Raleway"/>
                <a:ea typeface="Raleway"/>
                <a:cs typeface="Raleway"/>
                <a:sym typeface="Raleway"/>
              </a:rPr>
              <a:t>Get Involved</a:t>
            </a:r>
            <a:br>
              <a:rPr lang="en-US" sz="3200" dirty="0">
                <a:solidFill>
                  <a:schemeClr val="bg1"/>
                </a:solidFill>
                <a:latin typeface="Raleway"/>
                <a:ea typeface="Raleway"/>
                <a:cs typeface="Raleway"/>
                <a:sym typeface="Raleway"/>
              </a:rPr>
            </a:br>
            <a:r>
              <a:rPr lang="en-US" sz="2800" dirty="0">
                <a:latin typeface="Raleway"/>
                <a:ea typeface="Raleway"/>
                <a:cs typeface="Raleway"/>
                <a:sym typeface="Raleway"/>
              </a:rPr>
              <a:t/>
            </a:r>
            <a:br>
              <a:rPr lang="en-US" sz="2800" dirty="0">
                <a:latin typeface="Raleway"/>
                <a:ea typeface="Raleway"/>
                <a:cs typeface="Raleway"/>
                <a:sym typeface="Raleway"/>
              </a:rPr>
            </a:br>
            <a:r>
              <a:rPr lang="en-US" sz="2400" dirty="0">
                <a:solidFill>
                  <a:schemeClr val="tx1">
                    <a:lumMod val="65000"/>
                    <a:lumOff val="35000"/>
                  </a:schemeClr>
                </a:solidFill>
                <a:latin typeface="Lato"/>
              </a:rPr>
              <a:t>Email: fiona.foley@alzheimer.ie</a:t>
            </a:r>
            <a:br>
              <a:rPr lang="en-US" sz="2400" dirty="0">
                <a:solidFill>
                  <a:schemeClr val="tx1">
                    <a:lumMod val="65000"/>
                    <a:lumOff val="35000"/>
                  </a:schemeClr>
                </a:solidFill>
                <a:latin typeface="Lato"/>
              </a:rPr>
            </a:br>
            <a:r>
              <a:rPr lang="en-US" sz="2400" dirty="0">
                <a:solidFill>
                  <a:schemeClr val="tx1">
                    <a:lumMod val="65000"/>
                    <a:lumOff val="35000"/>
                  </a:schemeClr>
                </a:solidFill>
                <a:latin typeface="Raleway"/>
                <a:ea typeface="Raleway"/>
                <a:cs typeface="Raleway"/>
                <a:sym typeface="Raleway"/>
              </a:rPr>
              <a:t>www.understandtogether.ie</a:t>
            </a:r>
          </a:p>
        </p:txBody>
      </p:sp>
    </p:spTree>
    <p:extLst>
      <p:ext uri="{BB962C8B-B14F-4D97-AF65-F5344CB8AC3E}">
        <p14:creationId xmlns:p14="http://schemas.microsoft.com/office/powerpoint/2010/main" val="373458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3426</TotalTime>
  <Words>218</Words>
  <Application>Microsoft Office PowerPoint</Application>
  <PresentationFormat>On-screen Show (4:3)</PresentationFormat>
  <Paragraphs>55</Paragraphs>
  <Slides>9</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Lato</vt:lpstr>
      <vt:lpstr>Raleway</vt:lpstr>
      <vt:lpstr>Times New Roman</vt:lpstr>
      <vt:lpstr>Office Theme</vt:lpstr>
      <vt:lpstr>1_Office Theme</vt:lpstr>
      <vt:lpstr>PowerPoint Presentation</vt:lpstr>
      <vt:lpstr>About the brain </vt:lpstr>
      <vt:lpstr>PowerPoint Presentation</vt:lpstr>
      <vt:lpstr>PowerPoint Presentation</vt:lpstr>
      <vt:lpstr>PowerPoint Presentation</vt:lpstr>
      <vt:lpstr>PowerPoint Presentation</vt:lpstr>
      <vt:lpstr>PowerPoint Presentation</vt:lpstr>
      <vt:lpstr>Key take home messages:  </vt:lpstr>
      <vt:lpstr>  Get Involved  Email: fiona.foley@alzheimer.ie www.understandtogether.ie</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Roisin Guiry</dc:creator>
  <cp:lastModifiedBy>Timmons, Suzanne</cp:lastModifiedBy>
  <cp:revision>166</cp:revision>
  <cp:lastPrinted>2019-06-10T16:44:32Z</cp:lastPrinted>
  <dcterms:created xsi:type="dcterms:W3CDTF">2018-10-03T20:25:00Z</dcterms:created>
  <dcterms:modified xsi:type="dcterms:W3CDTF">2021-06-25T13:57:21Z</dcterms:modified>
</cp:coreProperties>
</file>