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426" r:id="rId2"/>
    <p:sldId id="439" r:id="rId3"/>
    <p:sldId id="433" r:id="rId4"/>
    <p:sldId id="465" r:id="rId5"/>
    <p:sldId id="438" r:id="rId6"/>
    <p:sldId id="265" r:id="rId7"/>
    <p:sldId id="454" r:id="rId8"/>
    <p:sldId id="435" r:id="rId9"/>
    <p:sldId id="436" r:id="rId10"/>
    <p:sldId id="422" r:id="rId11"/>
    <p:sldId id="415" r:id="rId12"/>
    <p:sldId id="462" r:id="rId13"/>
    <p:sldId id="424" r:id="rId14"/>
    <p:sldId id="442" r:id="rId15"/>
    <p:sldId id="450" r:id="rId16"/>
    <p:sldId id="464" r:id="rId17"/>
    <p:sldId id="443" r:id="rId18"/>
    <p:sldId id="456" r:id="rId19"/>
    <p:sldId id="457" r:id="rId20"/>
    <p:sldId id="452" r:id="rId21"/>
    <p:sldId id="445" r:id="rId22"/>
    <p:sldId id="444" r:id="rId23"/>
    <p:sldId id="463" r:id="rId24"/>
    <p:sldId id="446" r:id="rId25"/>
    <p:sldId id="451" r:id="rId26"/>
    <p:sldId id="441" r:id="rId27"/>
    <p:sldId id="453" r:id="rId28"/>
    <p:sldId id="461" r:id="rId29"/>
    <p:sldId id="455" r:id="rId30"/>
    <p:sldId id="440" r:id="rId31"/>
    <p:sldId id="458" r:id="rId3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ona Foley1" initials="FF" lastIdx="2" clrIdx="0">
    <p:extLst>
      <p:ext uri="{19B8F6BF-5375-455C-9EA6-DF929625EA0E}">
        <p15:presenceInfo xmlns:p15="http://schemas.microsoft.com/office/powerpoint/2012/main" userId="S-1-5-21-3741593784-2899681647-1123851950-2331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75AF"/>
    <a:srgbClr val="54154A"/>
    <a:srgbClr val="25C3F3"/>
    <a:srgbClr val="0000FF"/>
    <a:srgbClr val="38C4F2"/>
    <a:srgbClr val="3CC2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1" autoAdjust="0"/>
    <p:restoredTop sz="78080" autoAdjust="0"/>
  </p:normalViewPr>
  <p:slideViewPr>
    <p:cSldViewPr>
      <p:cViewPr varScale="1">
        <p:scale>
          <a:sx n="54" d="100"/>
          <a:sy n="54" d="100"/>
        </p:scale>
        <p:origin x="1692" y="40"/>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8C4F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3-DA17-954D-9339-46267A64EB0A}"/>
              </c:ext>
            </c:extLst>
          </c:dPt>
          <c:dLbls>
            <c:dLbl>
              <c:idx val="0"/>
              <c:tx>
                <c:rich>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fld id="{A76129E2-4819-E346-AFF4-29B2D26EDC3D}" type="VALUE">
                      <a:rPr lang="en-US" b="1" i="0">
                        <a:latin typeface="Arial" panose="020B0604020202020204" pitchFamily="34" charset="0"/>
                      </a:rPr>
                      <a:pPr>
                        <a:defRPr sz="1600" b="1" i="0" u="none" strike="noStrike" kern="1200" baseline="0">
                          <a:solidFill>
                            <a:schemeClr val="bg1"/>
                          </a:solidFill>
                          <a:latin typeface="+mn-lt"/>
                          <a:ea typeface="+mn-ea"/>
                          <a:cs typeface="+mn-cs"/>
                        </a:defRPr>
                      </a:pPr>
                      <a:t>[VALUE]</a:t>
                    </a:fld>
                    <a:endParaRPr lang="en-IE"/>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DA17-954D-9339-46267A64EB0A}"/>
                </c:ext>
              </c:extLst>
            </c:dLbl>
            <c:dLbl>
              <c:idx val="1"/>
              <c:tx>
                <c:rich>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fld id="{D277F65E-2D73-1E4A-9D15-97BF6B8088CD}" type="VALUE">
                      <a:rPr lang="en-US" b="1" i="0">
                        <a:latin typeface="Arial" panose="020B0604020202020204" pitchFamily="34" charset="0"/>
                      </a:rPr>
                      <a:pPr>
                        <a:defRPr sz="1600" b="1" i="0" u="none" strike="noStrike" kern="1200" baseline="0">
                          <a:solidFill>
                            <a:schemeClr val="bg1"/>
                          </a:solidFill>
                          <a:latin typeface="+mn-lt"/>
                          <a:ea typeface="+mn-ea"/>
                          <a:cs typeface="+mn-cs"/>
                        </a:defRPr>
                      </a:pPr>
                      <a:t>[VALUE]</a:t>
                    </a:fld>
                    <a:endParaRPr lang="en-IE"/>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DA17-954D-9339-46267A64EB0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2020</c:v>
                </c:pt>
                <c:pt idx="1">
                  <c:v>2045</c:v>
                </c:pt>
              </c:numCache>
            </c:numRef>
          </c:cat>
          <c:val>
            <c:numRef>
              <c:f>Sheet1!$B$2:$B$3</c:f>
              <c:numCache>
                <c:formatCode>#,##0</c:formatCode>
                <c:ptCount val="2"/>
                <c:pt idx="0">
                  <c:v>64142</c:v>
                </c:pt>
                <c:pt idx="1">
                  <c:v>150131</c:v>
                </c:pt>
              </c:numCache>
            </c:numRef>
          </c:val>
          <c:extLst>
            <c:ext xmlns:c16="http://schemas.microsoft.com/office/drawing/2014/chart" uri="{C3380CC4-5D6E-409C-BE32-E72D297353CC}">
              <c16:uniqueId val="{00000000-DA17-954D-9339-46267A64EB0A}"/>
            </c:ext>
          </c:extLst>
        </c:ser>
        <c:dLbls>
          <c:showLegendKey val="0"/>
          <c:showVal val="0"/>
          <c:showCatName val="0"/>
          <c:showSerName val="0"/>
          <c:showPercent val="0"/>
          <c:showBubbleSize val="0"/>
        </c:dLbls>
        <c:gapWidth val="34"/>
        <c:overlap val="82"/>
        <c:axId val="1696056367"/>
        <c:axId val="1695884111"/>
      </c:barChart>
      <c:catAx>
        <c:axId val="1696056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1" i="0" u="none" strike="noStrike" kern="1200" baseline="0">
                <a:solidFill>
                  <a:schemeClr val="bg1"/>
                </a:solidFill>
                <a:latin typeface="+mn-lt"/>
                <a:ea typeface="+mn-ea"/>
                <a:cs typeface="+mn-cs"/>
              </a:defRPr>
            </a:pPr>
            <a:endParaRPr lang="en-US"/>
          </a:p>
        </c:txPr>
        <c:crossAx val="1695884111"/>
        <c:crosses val="autoZero"/>
        <c:auto val="1"/>
        <c:lblAlgn val="ctr"/>
        <c:lblOffset val="100"/>
        <c:noMultiLvlLbl val="0"/>
      </c:catAx>
      <c:valAx>
        <c:axId val="1695884111"/>
        <c:scaling>
          <c:orientation val="minMax"/>
        </c:scaling>
        <c:delete val="1"/>
        <c:axPos val="l"/>
        <c:numFmt formatCode="#,##0" sourceLinked="1"/>
        <c:majorTickMark val="none"/>
        <c:minorTickMark val="none"/>
        <c:tickLblPos val="nextTo"/>
        <c:crossAx val="1696056367"/>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89631B-C7FF-44F5-B447-C4AF4FC19534}"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38A7C0A4-B445-4561-AD50-360A01ACFC7E}">
      <dgm:prSet phldrT="[Text]" custT="1"/>
      <dgm:spPr>
        <a:solidFill>
          <a:schemeClr val="accent3">
            <a:lumMod val="40000"/>
            <a:lumOff val="60000"/>
            <a:alpha val="50000"/>
          </a:schemeClr>
        </a:solidFill>
      </dgm:spPr>
      <dgm:t>
        <a:bodyPr/>
        <a:lstStyle/>
        <a:p>
          <a:r>
            <a:rPr lang="en-US" sz="2000" b="1" dirty="0" smtClean="0">
              <a:solidFill>
                <a:schemeClr val="tx1">
                  <a:lumMod val="75000"/>
                  <a:lumOff val="25000"/>
                </a:schemeClr>
              </a:solidFill>
            </a:rPr>
            <a:t>Healthy Eating</a:t>
          </a:r>
          <a:endParaRPr lang="en-US" sz="2000" b="1" dirty="0">
            <a:solidFill>
              <a:schemeClr val="tx1">
                <a:lumMod val="75000"/>
                <a:lumOff val="25000"/>
              </a:schemeClr>
            </a:solidFill>
          </a:endParaRPr>
        </a:p>
      </dgm:t>
    </dgm:pt>
    <dgm:pt modelId="{6EC4596F-C543-453D-9873-CB7D28E9F7C1}" type="parTrans" cxnId="{7F3B881E-6331-4D27-82B3-9DC150ED3032}">
      <dgm:prSet/>
      <dgm:spPr/>
      <dgm:t>
        <a:bodyPr/>
        <a:lstStyle/>
        <a:p>
          <a:endParaRPr lang="en-US"/>
        </a:p>
      </dgm:t>
    </dgm:pt>
    <dgm:pt modelId="{FC2D6FFE-4B53-419C-B931-615F55A78BC1}" type="sibTrans" cxnId="{7F3B881E-6331-4D27-82B3-9DC150ED3032}">
      <dgm:prSet/>
      <dgm:spPr/>
      <dgm:t>
        <a:bodyPr/>
        <a:lstStyle/>
        <a:p>
          <a:endParaRPr lang="en-US"/>
        </a:p>
      </dgm:t>
    </dgm:pt>
    <dgm:pt modelId="{BF631CDD-397F-4547-976B-249BBAC9A158}">
      <dgm:prSet phldrT="[Text]" custT="1"/>
      <dgm:spPr>
        <a:solidFill>
          <a:schemeClr val="accent3">
            <a:lumMod val="40000"/>
            <a:lumOff val="60000"/>
            <a:alpha val="50000"/>
          </a:schemeClr>
        </a:solidFill>
      </dgm:spPr>
      <dgm:t>
        <a:bodyPr/>
        <a:lstStyle/>
        <a:p>
          <a:r>
            <a:rPr lang="en-US" sz="2000" b="1" dirty="0" smtClean="0">
              <a:solidFill>
                <a:schemeClr val="tx1">
                  <a:lumMod val="75000"/>
                  <a:lumOff val="25000"/>
                </a:schemeClr>
              </a:solidFill>
            </a:rPr>
            <a:t>Regular Exercise</a:t>
          </a:r>
          <a:endParaRPr lang="en-US" sz="2000" b="1" dirty="0">
            <a:solidFill>
              <a:schemeClr val="tx1">
                <a:lumMod val="75000"/>
                <a:lumOff val="25000"/>
              </a:schemeClr>
            </a:solidFill>
          </a:endParaRPr>
        </a:p>
      </dgm:t>
    </dgm:pt>
    <dgm:pt modelId="{131D10C2-3FB1-4F44-A499-2B43469AD53F}" type="parTrans" cxnId="{51E20147-BD0A-4B5F-BA25-3CF9E9F0B40E}">
      <dgm:prSet/>
      <dgm:spPr/>
      <dgm:t>
        <a:bodyPr/>
        <a:lstStyle/>
        <a:p>
          <a:endParaRPr lang="en-US"/>
        </a:p>
      </dgm:t>
    </dgm:pt>
    <dgm:pt modelId="{7DF809BB-3F7D-4A3D-98B8-F0440BB8F585}" type="sibTrans" cxnId="{51E20147-BD0A-4B5F-BA25-3CF9E9F0B40E}">
      <dgm:prSet/>
      <dgm:spPr/>
      <dgm:t>
        <a:bodyPr/>
        <a:lstStyle/>
        <a:p>
          <a:endParaRPr lang="en-US"/>
        </a:p>
      </dgm:t>
    </dgm:pt>
    <dgm:pt modelId="{E9172B2C-2CFB-46DB-9072-A07D10DC3AF6}">
      <dgm:prSet phldrT="[Text]" custT="1"/>
      <dgm:spPr>
        <a:solidFill>
          <a:schemeClr val="accent3">
            <a:lumMod val="40000"/>
            <a:lumOff val="60000"/>
            <a:alpha val="50000"/>
          </a:schemeClr>
        </a:solidFill>
      </dgm:spPr>
      <dgm:t>
        <a:bodyPr/>
        <a:lstStyle/>
        <a:p>
          <a:r>
            <a:rPr lang="en-US" sz="2000" b="1" dirty="0" smtClean="0">
              <a:solidFill>
                <a:schemeClr val="tx1">
                  <a:lumMod val="75000"/>
                  <a:lumOff val="25000"/>
                </a:schemeClr>
              </a:solidFill>
            </a:rPr>
            <a:t>Keeping your Brain Active</a:t>
          </a:r>
          <a:endParaRPr lang="en-US" sz="2000" b="1" dirty="0">
            <a:solidFill>
              <a:schemeClr val="tx1">
                <a:lumMod val="75000"/>
                <a:lumOff val="25000"/>
              </a:schemeClr>
            </a:solidFill>
          </a:endParaRPr>
        </a:p>
      </dgm:t>
    </dgm:pt>
    <dgm:pt modelId="{BBAD7EF2-C8D5-4021-9CAD-55D225EC32A5}" type="parTrans" cxnId="{CDBF55ED-8EA2-486F-AB91-E2F6F272EC56}">
      <dgm:prSet/>
      <dgm:spPr/>
      <dgm:t>
        <a:bodyPr/>
        <a:lstStyle/>
        <a:p>
          <a:endParaRPr lang="en-US"/>
        </a:p>
      </dgm:t>
    </dgm:pt>
    <dgm:pt modelId="{FBB09A97-D039-461E-BCF2-E7D82DE50726}" type="sibTrans" cxnId="{CDBF55ED-8EA2-486F-AB91-E2F6F272EC56}">
      <dgm:prSet/>
      <dgm:spPr/>
      <dgm:t>
        <a:bodyPr/>
        <a:lstStyle/>
        <a:p>
          <a:endParaRPr lang="en-US"/>
        </a:p>
      </dgm:t>
    </dgm:pt>
    <dgm:pt modelId="{3728E114-1855-4077-9DBF-BD562A5D2BFC}">
      <dgm:prSet phldrT="[Text]" custT="1"/>
      <dgm:spPr>
        <a:solidFill>
          <a:schemeClr val="accent3">
            <a:lumMod val="40000"/>
            <a:lumOff val="60000"/>
            <a:alpha val="50000"/>
          </a:schemeClr>
        </a:solidFill>
      </dgm:spPr>
      <dgm:t>
        <a:bodyPr/>
        <a:lstStyle/>
        <a:p>
          <a:r>
            <a:rPr lang="en-US" sz="2000" b="1" dirty="0" smtClean="0">
              <a:solidFill>
                <a:schemeClr val="tx1">
                  <a:lumMod val="75000"/>
                  <a:lumOff val="25000"/>
                </a:schemeClr>
              </a:solidFill>
            </a:rPr>
            <a:t>Social </a:t>
          </a:r>
        </a:p>
        <a:p>
          <a:r>
            <a:rPr lang="en-US" sz="2000" b="1" dirty="0" smtClean="0">
              <a:solidFill>
                <a:schemeClr val="tx1">
                  <a:lumMod val="75000"/>
                  <a:lumOff val="25000"/>
                </a:schemeClr>
              </a:solidFill>
            </a:rPr>
            <a:t>Connect</a:t>
          </a:r>
        </a:p>
        <a:p>
          <a:r>
            <a:rPr lang="en-US" sz="2000" b="1" dirty="0" smtClean="0">
              <a:solidFill>
                <a:schemeClr val="tx1">
                  <a:lumMod val="75000"/>
                  <a:lumOff val="25000"/>
                </a:schemeClr>
              </a:solidFill>
            </a:rPr>
            <a:t>ions</a:t>
          </a:r>
          <a:endParaRPr lang="en-US" sz="2000" b="1" dirty="0">
            <a:solidFill>
              <a:schemeClr val="tx1">
                <a:lumMod val="75000"/>
                <a:lumOff val="25000"/>
              </a:schemeClr>
            </a:solidFill>
          </a:endParaRPr>
        </a:p>
      </dgm:t>
    </dgm:pt>
    <dgm:pt modelId="{4ACB4D94-D1CA-443D-B78C-4C699BB508D3}" type="parTrans" cxnId="{572FA38E-3E30-4383-8CB4-A1D47F0E8660}">
      <dgm:prSet/>
      <dgm:spPr/>
      <dgm:t>
        <a:bodyPr/>
        <a:lstStyle/>
        <a:p>
          <a:endParaRPr lang="en-US"/>
        </a:p>
      </dgm:t>
    </dgm:pt>
    <dgm:pt modelId="{49B702FD-BB9E-44A7-BC52-5DFDF0451C12}" type="sibTrans" cxnId="{572FA38E-3E30-4383-8CB4-A1D47F0E8660}">
      <dgm:prSet/>
      <dgm:spPr/>
      <dgm:t>
        <a:bodyPr/>
        <a:lstStyle/>
        <a:p>
          <a:endParaRPr lang="en-US"/>
        </a:p>
      </dgm:t>
    </dgm:pt>
    <dgm:pt modelId="{C2E32A10-7CD5-442D-A1BE-5A1C7AD1EBF6}">
      <dgm:prSet phldrT="[Text]" custT="1"/>
      <dgm:spPr>
        <a:solidFill>
          <a:schemeClr val="accent3">
            <a:lumMod val="40000"/>
            <a:lumOff val="60000"/>
            <a:alpha val="50000"/>
          </a:schemeClr>
        </a:solidFill>
      </dgm:spPr>
      <dgm:t>
        <a:bodyPr/>
        <a:lstStyle/>
        <a:p>
          <a:r>
            <a:rPr lang="en-US" sz="2000" b="1" dirty="0" smtClean="0">
              <a:solidFill>
                <a:schemeClr val="tx1">
                  <a:lumMod val="75000"/>
                  <a:lumOff val="25000"/>
                </a:schemeClr>
              </a:solidFill>
            </a:rPr>
            <a:t>Getting enough sleep</a:t>
          </a:r>
          <a:endParaRPr lang="en-US" sz="2000" b="1" dirty="0">
            <a:solidFill>
              <a:schemeClr val="tx1">
                <a:lumMod val="75000"/>
                <a:lumOff val="25000"/>
              </a:schemeClr>
            </a:solidFill>
          </a:endParaRPr>
        </a:p>
      </dgm:t>
    </dgm:pt>
    <dgm:pt modelId="{0A139C44-7974-472C-8A32-BF5DB5F6CD73}" type="parTrans" cxnId="{F173F3C7-317F-43D0-AB6C-1579A40BC4DE}">
      <dgm:prSet/>
      <dgm:spPr/>
      <dgm:t>
        <a:bodyPr/>
        <a:lstStyle/>
        <a:p>
          <a:endParaRPr lang="en-US"/>
        </a:p>
      </dgm:t>
    </dgm:pt>
    <dgm:pt modelId="{9B5D464B-AB71-454E-901A-F35BE1EF5BC2}" type="sibTrans" cxnId="{F173F3C7-317F-43D0-AB6C-1579A40BC4DE}">
      <dgm:prSet/>
      <dgm:spPr/>
      <dgm:t>
        <a:bodyPr/>
        <a:lstStyle/>
        <a:p>
          <a:endParaRPr lang="en-US"/>
        </a:p>
      </dgm:t>
    </dgm:pt>
    <dgm:pt modelId="{AB4CC856-7BC8-4167-BDFB-D78689BDED05}" type="pres">
      <dgm:prSet presAssocID="{EB89631B-C7FF-44F5-B447-C4AF4FC19534}" presName="Name0" presStyleCnt="0">
        <dgm:presLayoutVars>
          <dgm:dir/>
          <dgm:resizeHandles val="exact"/>
        </dgm:presLayoutVars>
      </dgm:prSet>
      <dgm:spPr/>
      <dgm:t>
        <a:bodyPr/>
        <a:lstStyle/>
        <a:p>
          <a:endParaRPr lang="en-US"/>
        </a:p>
      </dgm:t>
    </dgm:pt>
    <dgm:pt modelId="{2ACB1C7C-4FB6-49F7-A207-EC0D5C86584F}" type="pres">
      <dgm:prSet presAssocID="{38A7C0A4-B445-4561-AD50-360A01ACFC7E}" presName="Name5" presStyleLbl="vennNode1" presStyleIdx="0" presStyleCnt="5">
        <dgm:presLayoutVars>
          <dgm:bulletEnabled val="1"/>
        </dgm:presLayoutVars>
      </dgm:prSet>
      <dgm:spPr/>
      <dgm:t>
        <a:bodyPr/>
        <a:lstStyle/>
        <a:p>
          <a:endParaRPr lang="en-US"/>
        </a:p>
      </dgm:t>
    </dgm:pt>
    <dgm:pt modelId="{8CF9D3AC-3041-48D5-A423-C58663781874}" type="pres">
      <dgm:prSet presAssocID="{FC2D6FFE-4B53-419C-B931-615F55A78BC1}" presName="space" presStyleCnt="0"/>
      <dgm:spPr/>
    </dgm:pt>
    <dgm:pt modelId="{AAFED914-1405-49A7-B7A1-769D4E98199A}" type="pres">
      <dgm:prSet presAssocID="{BF631CDD-397F-4547-976B-249BBAC9A158}" presName="Name5" presStyleLbl="vennNode1" presStyleIdx="1" presStyleCnt="5">
        <dgm:presLayoutVars>
          <dgm:bulletEnabled val="1"/>
        </dgm:presLayoutVars>
      </dgm:prSet>
      <dgm:spPr/>
      <dgm:t>
        <a:bodyPr/>
        <a:lstStyle/>
        <a:p>
          <a:endParaRPr lang="en-US"/>
        </a:p>
      </dgm:t>
    </dgm:pt>
    <dgm:pt modelId="{C503891A-D031-4F64-959C-DC8C60D77C71}" type="pres">
      <dgm:prSet presAssocID="{7DF809BB-3F7D-4A3D-98B8-F0440BB8F585}" presName="space" presStyleCnt="0"/>
      <dgm:spPr/>
    </dgm:pt>
    <dgm:pt modelId="{BAA1FADB-05A9-46A6-8FAD-EB4FC943542E}" type="pres">
      <dgm:prSet presAssocID="{E9172B2C-2CFB-46DB-9072-A07D10DC3AF6}" presName="Name5" presStyleLbl="vennNode1" presStyleIdx="2" presStyleCnt="5">
        <dgm:presLayoutVars>
          <dgm:bulletEnabled val="1"/>
        </dgm:presLayoutVars>
      </dgm:prSet>
      <dgm:spPr/>
      <dgm:t>
        <a:bodyPr/>
        <a:lstStyle/>
        <a:p>
          <a:endParaRPr lang="en-US"/>
        </a:p>
      </dgm:t>
    </dgm:pt>
    <dgm:pt modelId="{1AF9884A-D190-4217-873F-A0E80BE20BD3}" type="pres">
      <dgm:prSet presAssocID="{FBB09A97-D039-461E-BCF2-E7D82DE50726}" presName="space" presStyleCnt="0"/>
      <dgm:spPr/>
    </dgm:pt>
    <dgm:pt modelId="{F450B51C-31AF-437D-BB5F-58F8A789D6C4}" type="pres">
      <dgm:prSet presAssocID="{3728E114-1855-4077-9DBF-BD562A5D2BFC}" presName="Name5" presStyleLbl="vennNode1" presStyleIdx="3" presStyleCnt="5">
        <dgm:presLayoutVars>
          <dgm:bulletEnabled val="1"/>
        </dgm:presLayoutVars>
      </dgm:prSet>
      <dgm:spPr/>
      <dgm:t>
        <a:bodyPr/>
        <a:lstStyle/>
        <a:p>
          <a:endParaRPr lang="en-US"/>
        </a:p>
      </dgm:t>
    </dgm:pt>
    <dgm:pt modelId="{AC44A4D6-0210-4EB7-B486-7D337D7C276A}" type="pres">
      <dgm:prSet presAssocID="{49B702FD-BB9E-44A7-BC52-5DFDF0451C12}" presName="space" presStyleCnt="0"/>
      <dgm:spPr/>
    </dgm:pt>
    <dgm:pt modelId="{C253B3C0-3BC5-452A-9DDB-924577448B60}" type="pres">
      <dgm:prSet presAssocID="{C2E32A10-7CD5-442D-A1BE-5A1C7AD1EBF6}" presName="Name5" presStyleLbl="vennNode1" presStyleIdx="4" presStyleCnt="5">
        <dgm:presLayoutVars>
          <dgm:bulletEnabled val="1"/>
        </dgm:presLayoutVars>
      </dgm:prSet>
      <dgm:spPr/>
      <dgm:t>
        <a:bodyPr/>
        <a:lstStyle/>
        <a:p>
          <a:endParaRPr lang="en-US"/>
        </a:p>
      </dgm:t>
    </dgm:pt>
  </dgm:ptLst>
  <dgm:cxnLst>
    <dgm:cxn modelId="{7F3B881E-6331-4D27-82B3-9DC150ED3032}" srcId="{EB89631B-C7FF-44F5-B447-C4AF4FC19534}" destId="{38A7C0A4-B445-4561-AD50-360A01ACFC7E}" srcOrd="0" destOrd="0" parTransId="{6EC4596F-C543-453D-9873-CB7D28E9F7C1}" sibTransId="{FC2D6FFE-4B53-419C-B931-615F55A78BC1}"/>
    <dgm:cxn modelId="{6B3B3FEF-F0D3-47BC-AB5E-9BB4D0C332EB}" type="presOf" srcId="{E9172B2C-2CFB-46DB-9072-A07D10DC3AF6}" destId="{BAA1FADB-05A9-46A6-8FAD-EB4FC943542E}" srcOrd="0" destOrd="0" presId="urn:microsoft.com/office/officeart/2005/8/layout/venn3"/>
    <dgm:cxn modelId="{6D5D0D21-665F-4869-9721-AE72BE40CF41}" type="presOf" srcId="{EB89631B-C7FF-44F5-B447-C4AF4FC19534}" destId="{AB4CC856-7BC8-4167-BDFB-D78689BDED05}" srcOrd="0" destOrd="0" presId="urn:microsoft.com/office/officeart/2005/8/layout/venn3"/>
    <dgm:cxn modelId="{572FA38E-3E30-4383-8CB4-A1D47F0E8660}" srcId="{EB89631B-C7FF-44F5-B447-C4AF4FC19534}" destId="{3728E114-1855-4077-9DBF-BD562A5D2BFC}" srcOrd="3" destOrd="0" parTransId="{4ACB4D94-D1CA-443D-B78C-4C699BB508D3}" sibTransId="{49B702FD-BB9E-44A7-BC52-5DFDF0451C12}"/>
    <dgm:cxn modelId="{F173F3C7-317F-43D0-AB6C-1579A40BC4DE}" srcId="{EB89631B-C7FF-44F5-B447-C4AF4FC19534}" destId="{C2E32A10-7CD5-442D-A1BE-5A1C7AD1EBF6}" srcOrd="4" destOrd="0" parTransId="{0A139C44-7974-472C-8A32-BF5DB5F6CD73}" sibTransId="{9B5D464B-AB71-454E-901A-F35BE1EF5BC2}"/>
    <dgm:cxn modelId="{345C27CC-69A2-4529-A40E-C531B4B52C39}" type="presOf" srcId="{3728E114-1855-4077-9DBF-BD562A5D2BFC}" destId="{F450B51C-31AF-437D-BB5F-58F8A789D6C4}" srcOrd="0" destOrd="0" presId="urn:microsoft.com/office/officeart/2005/8/layout/venn3"/>
    <dgm:cxn modelId="{CDBF55ED-8EA2-486F-AB91-E2F6F272EC56}" srcId="{EB89631B-C7FF-44F5-B447-C4AF4FC19534}" destId="{E9172B2C-2CFB-46DB-9072-A07D10DC3AF6}" srcOrd="2" destOrd="0" parTransId="{BBAD7EF2-C8D5-4021-9CAD-55D225EC32A5}" sibTransId="{FBB09A97-D039-461E-BCF2-E7D82DE50726}"/>
    <dgm:cxn modelId="{9C345D96-A1AB-4CEF-8D59-C542E4C943AF}" type="presOf" srcId="{BF631CDD-397F-4547-976B-249BBAC9A158}" destId="{AAFED914-1405-49A7-B7A1-769D4E98199A}" srcOrd="0" destOrd="0" presId="urn:microsoft.com/office/officeart/2005/8/layout/venn3"/>
    <dgm:cxn modelId="{D35B7059-541C-4589-9D21-5C5D5BCD5B14}" type="presOf" srcId="{C2E32A10-7CD5-442D-A1BE-5A1C7AD1EBF6}" destId="{C253B3C0-3BC5-452A-9DDB-924577448B60}" srcOrd="0" destOrd="0" presId="urn:microsoft.com/office/officeart/2005/8/layout/venn3"/>
    <dgm:cxn modelId="{7374C904-2C78-4A60-A145-D209F0F8168F}" type="presOf" srcId="{38A7C0A4-B445-4561-AD50-360A01ACFC7E}" destId="{2ACB1C7C-4FB6-49F7-A207-EC0D5C86584F}" srcOrd="0" destOrd="0" presId="urn:microsoft.com/office/officeart/2005/8/layout/venn3"/>
    <dgm:cxn modelId="{51E20147-BD0A-4B5F-BA25-3CF9E9F0B40E}" srcId="{EB89631B-C7FF-44F5-B447-C4AF4FC19534}" destId="{BF631CDD-397F-4547-976B-249BBAC9A158}" srcOrd="1" destOrd="0" parTransId="{131D10C2-3FB1-4F44-A499-2B43469AD53F}" sibTransId="{7DF809BB-3F7D-4A3D-98B8-F0440BB8F585}"/>
    <dgm:cxn modelId="{168D3E80-0D05-48B6-B752-4AEAC1771596}" type="presParOf" srcId="{AB4CC856-7BC8-4167-BDFB-D78689BDED05}" destId="{2ACB1C7C-4FB6-49F7-A207-EC0D5C86584F}" srcOrd="0" destOrd="0" presId="urn:microsoft.com/office/officeart/2005/8/layout/venn3"/>
    <dgm:cxn modelId="{1F878691-BBAB-405C-B299-A0B1018FDC32}" type="presParOf" srcId="{AB4CC856-7BC8-4167-BDFB-D78689BDED05}" destId="{8CF9D3AC-3041-48D5-A423-C58663781874}" srcOrd="1" destOrd="0" presId="urn:microsoft.com/office/officeart/2005/8/layout/venn3"/>
    <dgm:cxn modelId="{4E711D1A-22DC-4ABA-B904-82BACAA5BC03}" type="presParOf" srcId="{AB4CC856-7BC8-4167-BDFB-D78689BDED05}" destId="{AAFED914-1405-49A7-B7A1-769D4E98199A}" srcOrd="2" destOrd="0" presId="urn:microsoft.com/office/officeart/2005/8/layout/venn3"/>
    <dgm:cxn modelId="{9122FCDB-16A2-4986-B8A5-BE6BC2487A9D}" type="presParOf" srcId="{AB4CC856-7BC8-4167-BDFB-D78689BDED05}" destId="{C503891A-D031-4F64-959C-DC8C60D77C71}" srcOrd="3" destOrd="0" presId="urn:microsoft.com/office/officeart/2005/8/layout/venn3"/>
    <dgm:cxn modelId="{CAFE5CF9-BA2E-4BAC-BDC8-F907B51475BA}" type="presParOf" srcId="{AB4CC856-7BC8-4167-BDFB-D78689BDED05}" destId="{BAA1FADB-05A9-46A6-8FAD-EB4FC943542E}" srcOrd="4" destOrd="0" presId="urn:microsoft.com/office/officeart/2005/8/layout/venn3"/>
    <dgm:cxn modelId="{452D8F5B-A4A7-4C83-BB42-38E6CF77049B}" type="presParOf" srcId="{AB4CC856-7BC8-4167-BDFB-D78689BDED05}" destId="{1AF9884A-D190-4217-873F-A0E80BE20BD3}" srcOrd="5" destOrd="0" presId="urn:microsoft.com/office/officeart/2005/8/layout/venn3"/>
    <dgm:cxn modelId="{C24E55A2-C115-4E87-A920-EB108B7D1E4A}" type="presParOf" srcId="{AB4CC856-7BC8-4167-BDFB-D78689BDED05}" destId="{F450B51C-31AF-437D-BB5F-58F8A789D6C4}" srcOrd="6" destOrd="0" presId="urn:microsoft.com/office/officeart/2005/8/layout/venn3"/>
    <dgm:cxn modelId="{DF33EE11-CBE3-4C42-8270-122D3F7BD238}" type="presParOf" srcId="{AB4CC856-7BC8-4167-BDFB-D78689BDED05}" destId="{AC44A4D6-0210-4EB7-B486-7D337D7C276A}" srcOrd="7" destOrd="0" presId="urn:microsoft.com/office/officeart/2005/8/layout/venn3"/>
    <dgm:cxn modelId="{082EA576-5116-4928-B21E-654A9E163E60}" type="presParOf" srcId="{AB4CC856-7BC8-4167-BDFB-D78689BDED05}" destId="{C253B3C0-3BC5-452A-9DDB-924577448B60}"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B1C7C-4FB6-49F7-A207-EC0D5C86584F}">
      <dsp:nvSpPr>
        <dsp:cNvPr id="0" name=""/>
        <dsp:cNvSpPr/>
      </dsp:nvSpPr>
      <dsp:spPr>
        <a:xfrm>
          <a:off x="931" y="1251789"/>
          <a:ext cx="1816901" cy="1816901"/>
        </a:xfrm>
        <a:prstGeom prst="ellipse">
          <a:avLst/>
        </a:prstGeom>
        <a:solidFill>
          <a:schemeClr val="accent3">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9990" tIns="25400" rIns="9999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lumMod val="75000"/>
                  <a:lumOff val="25000"/>
                </a:schemeClr>
              </a:solidFill>
            </a:rPr>
            <a:t>Healthy Eating</a:t>
          </a:r>
          <a:endParaRPr lang="en-US" sz="2000" b="1" kern="1200" dirty="0">
            <a:solidFill>
              <a:schemeClr val="tx1">
                <a:lumMod val="75000"/>
                <a:lumOff val="25000"/>
              </a:schemeClr>
            </a:solidFill>
          </a:endParaRPr>
        </a:p>
      </dsp:txBody>
      <dsp:txXfrm>
        <a:off x="267010" y="1517868"/>
        <a:ext cx="1284743" cy="1284743"/>
      </dsp:txXfrm>
    </dsp:sp>
    <dsp:sp modelId="{AAFED914-1405-49A7-B7A1-769D4E98199A}">
      <dsp:nvSpPr>
        <dsp:cNvPr id="0" name=""/>
        <dsp:cNvSpPr/>
      </dsp:nvSpPr>
      <dsp:spPr>
        <a:xfrm>
          <a:off x="1454452" y="1251789"/>
          <a:ext cx="1816901" cy="1816901"/>
        </a:xfrm>
        <a:prstGeom prst="ellipse">
          <a:avLst/>
        </a:prstGeom>
        <a:solidFill>
          <a:schemeClr val="accent3">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9990" tIns="25400" rIns="9999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lumMod val="75000"/>
                  <a:lumOff val="25000"/>
                </a:schemeClr>
              </a:solidFill>
            </a:rPr>
            <a:t>Regular Exercise</a:t>
          </a:r>
          <a:endParaRPr lang="en-US" sz="2000" b="1" kern="1200" dirty="0">
            <a:solidFill>
              <a:schemeClr val="tx1">
                <a:lumMod val="75000"/>
                <a:lumOff val="25000"/>
              </a:schemeClr>
            </a:solidFill>
          </a:endParaRPr>
        </a:p>
      </dsp:txBody>
      <dsp:txXfrm>
        <a:off x="1720531" y="1517868"/>
        <a:ext cx="1284743" cy="1284743"/>
      </dsp:txXfrm>
    </dsp:sp>
    <dsp:sp modelId="{BAA1FADB-05A9-46A6-8FAD-EB4FC943542E}">
      <dsp:nvSpPr>
        <dsp:cNvPr id="0" name=""/>
        <dsp:cNvSpPr/>
      </dsp:nvSpPr>
      <dsp:spPr>
        <a:xfrm>
          <a:off x="2907973" y="1251789"/>
          <a:ext cx="1816901" cy="1816901"/>
        </a:xfrm>
        <a:prstGeom prst="ellipse">
          <a:avLst/>
        </a:prstGeom>
        <a:solidFill>
          <a:schemeClr val="accent3">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9990" tIns="25400" rIns="9999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lumMod val="75000"/>
                  <a:lumOff val="25000"/>
                </a:schemeClr>
              </a:solidFill>
            </a:rPr>
            <a:t>Keeping your Brain Active</a:t>
          </a:r>
          <a:endParaRPr lang="en-US" sz="2000" b="1" kern="1200" dirty="0">
            <a:solidFill>
              <a:schemeClr val="tx1">
                <a:lumMod val="75000"/>
                <a:lumOff val="25000"/>
              </a:schemeClr>
            </a:solidFill>
          </a:endParaRPr>
        </a:p>
      </dsp:txBody>
      <dsp:txXfrm>
        <a:off x="3174052" y="1517868"/>
        <a:ext cx="1284743" cy="1284743"/>
      </dsp:txXfrm>
    </dsp:sp>
    <dsp:sp modelId="{F450B51C-31AF-437D-BB5F-58F8A789D6C4}">
      <dsp:nvSpPr>
        <dsp:cNvPr id="0" name=""/>
        <dsp:cNvSpPr/>
      </dsp:nvSpPr>
      <dsp:spPr>
        <a:xfrm>
          <a:off x="4361494" y="1251789"/>
          <a:ext cx="1816901" cy="1816901"/>
        </a:xfrm>
        <a:prstGeom prst="ellipse">
          <a:avLst/>
        </a:prstGeom>
        <a:solidFill>
          <a:schemeClr val="accent3">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9990" tIns="25400" rIns="9999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lumMod val="75000"/>
                  <a:lumOff val="25000"/>
                </a:schemeClr>
              </a:solidFill>
            </a:rPr>
            <a:t>Social </a:t>
          </a:r>
        </a:p>
        <a:p>
          <a:pPr lvl="0" algn="ctr" defTabSz="889000">
            <a:lnSpc>
              <a:spcPct val="90000"/>
            </a:lnSpc>
            <a:spcBef>
              <a:spcPct val="0"/>
            </a:spcBef>
            <a:spcAft>
              <a:spcPct val="35000"/>
            </a:spcAft>
          </a:pPr>
          <a:r>
            <a:rPr lang="en-US" sz="2000" b="1" kern="1200" dirty="0" smtClean="0">
              <a:solidFill>
                <a:schemeClr val="tx1">
                  <a:lumMod val="75000"/>
                  <a:lumOff val="25000"/>
                </a:schemeClr>
              </a:solidFill>
            </a:rPr>
            <a:t>Connect</a:t>
          </a:r>
        </a:p>
        <a:p>
          <a:pPr lvl="0" algn="ctr" defTabSz="889000">
            <a:lnSpc>
              <a:spcPct val="90000"/>
            </a:lnSpc>
            <a:spcBef>
              <a:spcPct val="0"/>
            </a:spcBef>
            <a:spcAft>
              <a:spcPct val="35000"/>
            </a:spcAft>
          </a:pPr>
          <a:r>
            <a:rPr lang="en-US" sz="2000" b="1" kern="1200" dirty="0" smtClean="0">
              <a:solidFill>
                <a:schemeClr val="tx1">
                  <a:lumMod val="75000"/>
                  <a:lumOff val="25000"/>
                </a:schemeClr>
              </a:solidFill>
            </a:rPr>
            <a:t>ions</a:t>
          </a:r>
          <a:endParaRPr lang="en-US" sz="2000" b="1" kern="1200" dirty="0">
            <a:solidFill>
              <a:schemeClr val="tx1">
                <a:lumMod val="75000"/>
                <a:lumOff val="25000"/>
              </a:schemeClr>
            </a:solidFill>
          </a:endParaRPr>
        </a:p>
      </dsp:txBody>
      <dsp:txXfrm>
        <a:off x="4627573" y="1517868"/>
        <a:ext cx="1284743" cy="1284743"/>
      </dsp:txXfrm>
    </dsp:sp>
    <dsp:sp modelId="{C253B3C0-3BC5-452A-9DDB-924577448B60}">
      <dsp:nvSpPr>
        <dsp:cNvPr id="0" name=""/>
        <dsp:cNvSpPr/>
      </dsp:nvSpPr>
      <dsp:spPr>
        <a:xfrm>
          <a:off x="5815015" y="1251789"/>
          <a:ext cx="1816901" cy="1816901"/>
        </a:xfrm>
        <a:prstGeom prst="ellipse">
          <a:avLst/>
        </a:prstGeom>
        <a:solidFill>
          <a:schemeClr val="accent3">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9990" tIns="25400" rIns="9999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lumMod val="75000"/>
                  <a:lumOff val="25000"/>
                </a:schemeClr>
              </a:solidFill>
            </a:rPr>
            <a:t>Getting enough sleep</a:t>
          </a:r>
          <a:endParaRPr lang="en-US" sz="2000" b="1" kern="1200" dirty="0">
            <a:solidFill>
              <a:schemeClr val="tx1">
                <a:lumMod val="75000"/>
                <a:lumOff val="25000"/>
              </a:schemeClr>
            </a:solidFill>
          </a:endParaRPr>
        </a:p>
      </dsp:txBody>
      <dsp:txXfrm>
        <a:off x="6081094" y="1517868"/>
        <a:ext cx="1284743" cy="1284743"/>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B1E52B4-BD50-4DBF-B5E0-E1E3805DD848}" type="datetimeFigureOut">
              <a:rPr lang="en-IE" smtClean="0"/>
              <a:pPr/>
              <a:t>01/07/2025</a:t>
            </a:fld>
            <a:endParaRPr lang="en-I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B954095-C292-4505-BE22-D25281D7DEFA}" type="slidenum">
              <a:rPr lang="en-IE" smtClean="0"/>
              <a:pPr/>
              <a:t>‹#›</a:t>
            </a:fld>
            <a:endParaRPr lang="en-IE"/>
          </a:p>
        </p:txBody>
      </p:sp>
    </p:spTree>
    <p:extLst>
      <p:ext uri="{BB962C8B-B14F-4D97-AF65-F5344CB8AC3E}">
        <p14:creationId xmlns:p14="http://schemas.microsoft.com/office/powerpoint/2010/main" val="3013996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C063857-AC4F-4CCC-94B9-007BFC596640}" type="datetimeFigureOut">
              <a:rPr lang="en-IE" smtClean="0"/>
              <a:pPr/>
              <a:t>01/07/2025</a:t>
            </a:fld>
            <a:endParaRPr lang="en-I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20BEC11-BD20-4A42-BE2C-F9A4516F623B}" type="slidenum">
              <a:rPr lang="en-IE" smtClean="0"/>
              <a:pPr/>
              <a:t>‹#›</a:t>
            </a:fld>
            <a:endParaRPr lang="en-IE"/>
          </a:p>
        </p:txBody>
      </p:sp>
    </p:spTree>
    <p:extLst>
      <p:ext uri="{BB962C8B-B14F-4D97-AF65-F5344CB8AC3E}">
        <p14:creationId xmlns:p14="http://schemas.microsoft.com/office/powerpoint/2010/main" val="2387522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20BEC11-BD20-4A42-BE2C-F9A4516F623B}" type="slidenum">
              <a:rPr lang="en-IE" smtClean="0"/>
              <a:pPr/>
              <a:t>1</a:t>
            </a:fld>
            <a:endParaRPr lang="en-IE"/>
          </a:p>
        </p:txBody>
      </p:sp>
    </p:spTree>
    <p:extLst>
      <p:ext uri="{BB962C8B-B14F-4D97-AF65-F5344CB8AC3E}">
        <p14:creationId xmlns:p14="http://schemas.microsoft.com/office/powerpoint/2010/main" val="838816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Some</a:t>
            </a:r>
            <a:r>
              <a:rPr lang="en-IE" baseline="0" dirty="0"/>
              <a:t> of the risk factors are especially profound at various stages in our lives.</a:t>
            </a:r>
          </a:p>
          <a:p>
            <a:endParaRPr lang="en-IE" baseline="0" dirty="0"/>
          </a:p>
          <a:p>
            <a:r>
              <a:rPr lang="en-IE" baseline="0" dirty="0"/>
              <a:t>This converted S shape shows risk factors in early, middle and late life and if we look at the health advice for many of them it is similar to advice given for stroke, heart disease and cancer.</a:t>
            </a:r>
            <a:endParaRPr lang="en-IE" dirty="0"/>
          </a:p>
        </p:txBody>
      </p:sp>
      <p:sp>
        <p:nvSpPr>
          <p:cNvPr id="4" name="Slide Number Placeholder 3"/>
          <p:cNvSpPr>
            <a:spLocks noGrp="1"/>
          </p:cNvSpPr>
          <p:nvPr>
            <p:ph type="sldNum" sz="quarter" idx="10"/>
          </p:nvPr>
        </p:nvSpPr>
        <p:spPr/>
        <p:txBody>
          <a:bodyPr/>
          <a:lstStyle/>
          <a:p>
            <a:fld id="{420BEC11-BD20-4A42-BE2C-F9A4516F623B}" type="slidenum">
              <a:rPr lang="en-IE" smtClean="0"/>
              <a:pPr/>
              <a:t>11</a:t>
            </a:fld>
            <a:endParaRPr lang="en-IE"/>
          </a:p>
        </p:txBody>
      </p:sp>
    </p:spTree>
    <p:extLst>
      <p:ext uri="{BB962C8B-B14F-4D97-AF65-F5344CB8AC3E}">
        <p14:creationId xmlns:p14="http://schemas.microsoft.com/office/powerpoint/2010/main" val="2980286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20BEC11-BD20-4A42-BE2C-F9A4516F623B}" type="slidenum">
              <a:rPr lang="en-IE" smtClean="0"/>
              <a:pPr/>
              <a:t>12</a:t>
            </a:fld>
            <a:endParaRPr lang="en-IE"/>
          </a:p>
        </p:txBody>
      </p:sp>
    </p:spTree>
    <p:extLst>
      <p:ext uri="{BB962C8B-B14F-4D97-AF65-F5344CB8AC3E}">
        <p14:creationId xmlns:p14="http://schemas.microsoft.com/office/powerpoint/2010/main" val="3896097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We can shape our public health messages</a:t>
            </a:r>
            <a:r>
              <a:rPr lang="en-IE" baseline="0" dirty="0"/>
              <a:t> around </a:t>
            </a:r>
            <a:r>
              <a:rPr lang="en-IE" baseline="0" dirty="0" smtClean="0"/>
              <a:t>these </a:t>
            </a:r>
            <a:r>
              <a:rPr lang="en-IE" baseline="0" dirty="0"/>
              <a:t>main themes.</a:t>
            </a:r>
            <a:endParaRPr lang="en-IE" dirty="0"/>
          </a:p>
        </p:txBody>
      </p:sp>
      <p:sp>
        <p:nvSpPr>
          <p:cNvPr id="4" name="Slide Number Placeholder 3"/>
          <p:cNvSpPr>
            <a:spLocks noGrp="1"/>
          </p:cNvSpPr>
          <p:nvPr>
            <p:ph type="sldNum" sz="quarter" idx="10"/>
          </p:nvPr>
        </p:nvSpPr>
        <p:spPr/>
        <p:txBody>
          <a:bodyPr/>
          <a:lstStyle/>
          <a:p>
            <a:fld id="{420BEC11-BD20-4A42-BE2C-F9A4516F623B}" type="slidenum">
              <a:rPr lang="en-IE" smtClean="0"/>
              <a:pPr/>
              <a:t>13</a:t>
            </a:fld>
            <a:endParaRPr lang="en-IE"/>
          </a:p>
        </p:txBody>
      </p:sp>
    </p:spTree>
    <p:extLst>
      <p:ext uri="{BB962C8B-B14F-4D97-AF65-F5344CB8AC3E}">
        <p14:creationId xmlns:p14="http://schemas.microsoft.com/office/powerpoint/2010/main" val="2825229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Looking at love your heart aspects such as diet,</a:t>
            </a:r>
            <a:r>
              <a:rPr lang="en-IE" baseline="0" dirty="0"/>
              <a:t> physical activity, smoking all play a role in this. So what can we do?</a:t>
            </a:r>
            <a:endParaRPr lang="en-IE" dirty="0"/>
          </a:p>
        </p:txBody>
      </p:sp>
      <p:sp>
        <p:nvSpPr>
          <p:cNvPr id="4" name="Slide Number Placeholder 3"/>
          <p:cNvSpPr>
            <a:spLocks noGrp="1"/>
          </p:cNvSpPr>
          <p:nvPr>
            <p:ph type="sldNum" sz="quarter" idx="10"/>
          </p:nvPr>
        </p:nvSpPr>
        <p:spPr/>
        <p:txBody>
          <a:bodyPr/>
          <a:lstStyle/>
          <a:p>
            <a:fld id="{420BEC11-BD20-4A42-BE2C-F9A4516F623B}" type="slidenum">
              <a:rPr lang="en-IE" smtClean="0"/>
              <a:pPr/>
              <a:t>14</a:t>
            </a:fld>
            <a:endParaRPr lang="en-IE"/>
          </a:p>
        </p:txBody>
      </p:sp>
    </p:spTree>
    <p:extLst>
      <p:ext uri="{BB962C8B-B14F-4D97-AF65-F5344CB8AC3E}">
        <p14:creationId xmlns:p14="http://schemas.microsoft.com/office/powerpoint/2010/main" val="272602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Examples of activities: running, walking,</a:t>
            </a:r>
            <a:r>
              <a:rPr lang="en-IE" baseline="0" dirty="0"/>
              <a:t> yoga, cycling, hiking, swimming, chair exercise, household chores.</a:t>
            </a:r>
          </a:p>
          <a:p>
            <a:pPr marL="0" indent="0">
              <a:buNone/>
            </a:pPr>
            <a:r>
              <a:rPr lang="en-IE" sz="1400" b="0" kern="1200" dirty="0" smtClean="0">
                <a:solidFill>
                  <a:schemeClr val="tx1"/>
                </a:solidFill>
                <a:latin typeface="Arial" panose="020B0604020202020204" pitchFamily="34" charset="0"/>
                <a:ea typeface="+mn-ea"/>
                <a:cs typeface="Arial" panose="020B0604020202020204" pitchFamily="34" charset="0"/>
              </a:rPr>
              <a:t>Equal emphasis on including muscle strengthening activity 2 days a week.  And moving more (light intensity) every day to reduce amount of time spent sedentary.</a:t>
            </a:r>
          </a:p>
          <a:p>
            <a:pPr marL="0" indent="0">
              <a:buNone/>
            </a:pPr>
            <a:endParaRPr lang="en-US" sz="1400" b="0" kern="1200" dirty="0">
              <a:solidFill>
                <a:schemeClr val="tx1"/>
              </a:solidFill>
              <a:latin typeface="Arial" panose="020B0604020202020204" pitchFamily="34" charset="0"/>
              <a:ea typeface="+mn-ea"/>
              <a:cs typeface="Arial" panose="020B0604020202020204" pitchFamily="34" charset="0"/>
            </a:endParaRPr>
          </a:p>
          <a:p>
            <a:r>
              <a:rPr lang="en-US" sz="1200" dirty="0">
                <a:latin typeface="Arial" panose="020B0604020202020204" pitchFamily="34" charset="0"/>
                <a:cs typeface="Arial" panose="020B0604020202020204" pitchFamily="34" charset="0"/>
              </a:rPr>
              <a:t>The brain has over one billion neurons.</a:t>
            </a:r>
          </a:p>
          <a:p>
            <a:r>
              <a:rPr lang="en-US" sz="1200" dirty="0">
                <a:latin typeface="Arial" panose="020B0604020202020204" pitchFamily="34" charset="0"/>
                <a:cs typeface="Arial" panose="020B0604020202020204" pitchFamily="34" charset="0"/>
              </a:rPr>
              <a:t>Heart beats roughly 120, 000 times.</a:t>
            </a:r>
          </a:p>
          <a:p>
            <a:r>
              <a:rPr lang="en-US" sz="1200" dirty="0">
                <a:latin typeface="Arial" panose="020B0604020202020204" pitchFamily="34" charset="0"/>
                <a:cs typeface="Arial" panose="020B0604020202020204" pitchFamily="34" charset="0"/>
              </a:rPr>
              <a:t>25% of the blood flow goes to the brain.</a:t>
            </a:r>
          </a:p>
          <a:p>
            <a:r>
              <a:rPr lang="en-US" sz="1200" dirty="0">
                <a:latin typeface="Arial" panose="020B0604020202020204" pitchFamily="34" charset="0"/>
                <a:cs typeface="Arial" panose="020B0604020202020204" pitchFamily="34" charset="0"/>
              </a:rPr>
              <a:t>What is good for our hearts is also good for our brains.</a:t>
            </a:r>
          </a:p>
          <a:p>
            <a:endParaRPr lang="en-IE" dirty="0"/>
          </a:p>
        </p:txBody>
      </p:sp>
      <p:sp>
        <p:nvSpPr>
          <p:cNvPr id="4" name="Slide Number Placeholder 3"/>
          <p:cNvSpPr>
            <a:spLocks noGrp="1"/>
          </p:cNvSpPr>
          <p:nvPr>
            <p:ph type="sldNum" sz="quarter" idx="10"/>
          </p:nvPr>
        </p:nvSpPr>
        <p:spPr/>
        <p:txBody>
          <a:bodyPr/>
          <a:lstStyle/>
          <a:p>
            <a:fld id="{420BEC11-BD20-4A42-BE2C-F9A4516F623B}" type="slidenum">
              <a:rPr lang="en-IE" smtClean="0"/>
              <a:pPr/>
              <a:t>15</a:t>
            </a:fld>
            <a:endParaRPr lang="en-IE"/>
          </a:p>
        </p:txBody>
      </p:sp>
    </p:spTree>
    <p:extLst>
      <p:ext uri="{BB962C8B-B14F-4D97-AF65-F5344CB8AC3E}">
        <p14:creationId xmlns:p14="http://schemas.microsoft.com/office/powerpoint/2010/main" val="1267056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New evidence shows high cholesterol as a potential risk factor.</a:t>
            </a:r>
          </a:p>
          <a:p>
            <a:r>
              <a:rPr lang="en-IE" dirty="0" smtClean="0"/>
              <a:t>The 2024 Lancet report states that overall, high-quality, consistent, biologically plausible </a:t>
            </a:r>
          </a:p>
          <a:p>
            <a:r>
              <a:rPr lang="en-IE" dirty="0" smtClean="0"/>
              <a:t>evidence exists that high LDL cholesterol in midlife is a risk factor for dementia.</a:t>
            </a:r>
            <a:endParaRPr lang="en-IE" dirty="0"/>
          </a:p>
        </p:txBody>
      </p:sp>
      <p:sp>
        <p:nvSpPr>
          <p:cNvPr id="4" name="Slide Number Placeholder 3"/>
          <p:cNvSpPr>
            <a:spLocks noGrp="1"/>
          </p:cNvSpPr>
          <p:nvPr>
            <p:ph type="sldNum" sz="quarter" idx="10"/>
          </p:nvPr>
        </p:nvSpPr>
        <p:spPr/>
        <p:txBody>
          <a:bodyPr/>
          <a:lstStyle/>
          <a:p>
            <a:fld id="{420BEC11-BD20-4A42-BE2C-F9A4516F623B}" type="slidenum">
              <a:rPr lang="en-IE" smtClean="0"/>
              <a:pPr/>
              <a:t>16</a:t>
            </a:fld>
            <a:endParaRPr lang="en-IE"/>
          </a:p>
        </p:txBody>
      </p:sp>
    </p:spTree>
    <p:extLst>
      <p:ext uri="{BB962C8B-B14F-4D97-AF65-F5344CB8AC3E}">
        <p14:creationId xmlns:p14="http://schemas.microsoft.com/office/powerpoint/2010/main" val="3735671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solidFill>
                  <a:schemeClr val="tx1">
                    <a:lumMod val="65000"/>
                    <a:lumOff val="35000"/>
                  </a:schemeClr>
                </a:solidFill>
                <a:latin typeface="Arial" panose="020B0604020202020204" pitchFamily="34" charset="0"/>
                <a:cs typeface="Arial" panose="020B0604020202020204" pitchFamily="34" charset="0"/>
              </a:rPr>
              <a:t>This also links in with our blood pressure. Healthy adults above 40 years of age should have their blood pressure (BP) checked annually to see if it is within the healthy range. </a:t>
            </a:r>
          </a:p>
          <a:p>
            <a:endParaRPr lang="en-IE" dirty="0"/>
          </a:p>
        </p:txBody>
      </p:sp>
      <p:sp>
        <p:nvSpPr>
          <p:cNvPr id="4" name="Slide Number Placeholder 3"/>
          <p:cNvSpPr>
            <a:spLocks noGrp="1"/>
          </p:cNvSpPr>
          <p:nvPr>
            <p:ph type="sldNum" sz="quarter" idx="10"/>
          </p:nvPr>
        </p:nvSpPr>
        <p:spPr/>
        <p:txBody>
          <a:bodyPr/>
          <a:lstStyle/>
          <a:p>
            <a:fld id="{420BEC11-BD20-4A42-BE2C-F9A4516F623B}" type="slidenum">
              <a:rPr lang="en-IE" smtClean="0"/>
              <a:pPr/>
              <a:t>17</a:t>
            </a:fld>
            <a:endParaRPr lang="en-IE"/>
          </a:p>
        </p:txBody>
      </p:sp>
    </p:spTree>
    <p:extLst>
      <p:ext uri="{BB962C8B-B14F-4D97-AF65-F5344CB8AC3E}">
        <p14:creationId xmlns:p14="http://schemas.microsoft.com/office/powerpoint/2010/main" val="3297323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20BEC11-BD20-4A42-BE2C-F9A4516F623B}" type="slidenum">
              <a:rPr lang="en-IE" smtClean="0"/>
              <a:pPr/>
              <a:t>18</a:t>
            </a:fld>
            <a:endParaRPr lang="en-IE"/>
          </a:p>
        </p:txBody>
      </p:sp>
    </p:spTree>
    <p:extLst>
      <p:ext uri="{BB962C8B-B14F-4D97-AF65-F5344CB8AC3E}">
        <p14:creationId xmlns:p14="http://schemas.microsoft.com/office/powerpoint/2010/main" val="225315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IE" sz="1200" baseline="0" dirty="0"/>
          </a:p>
          <a:p>
            <a:pPr marL="0" indent="0">
              <a:buNone/>
            </a:pPr>
            <a:r>
              <a:rPr lang="en-IE" sz="1200" dirty="0"/>
              <a:t>Depression might be a risk for dementia, although dementia itself can also cause depression. </a:t>
            </a:r>
          </a:p>
        </p:txBody>
      </p:sp>
      <p:sp>
        <p:nvSpPr>
          <p:cNvPr id="4" name="Slide Number Placeholder 3"/>
          <p:cNvSpPr>
            <a:spLocks noGrp="1"/>
          </p:cNvSpPr>
          <p:nvPr>
            <p:ph type="sldNum" sz="quarter" idx="10"/>
          </p:nvPr>
        </p:nvSpPr>
        <p:spPr/>
        <p:txBody>
          <a:bodyPr/>
          <a:lstStyle/>
          <a:p>
            <a:fld id="{420BEC11-BD20-4A42-BE2C-F9A4516F623B}" type="slidenum">
              <a:rPr lang="en-IE" smtClean="0"/>
              <a:pPr/>
              <a:t>20</a:t>
            </a:fld>
            <a:endParaRPr lang="en-IE"/>
          </a:p>
        </p:txBody>
      </p:sp>
    </p:spTree>
    <p:extLst>
      <p:ext uri="{BB962C8B-B14F-4D97-AF65-F5344CB8AC3E}">
        <p14:creationId xmlns:p14="http://schemas.microsoft.com/office/powerpoint/2010/main" val="1431302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Sometimes it is hard to</a:t>
            </a:r>
            <a:r>
              <a:rPr lang="en-IE" baseline="0" dirty="0" smtClean="0"/>
              <a:t> get started, but there are many local activities such as night classes, book clubs, games clubs, active retirement groups, volunteering opportunities, </a:t>
            </a:r>
            <a:r>
              <a:rPr lang="en-IE" baseline="0" dirty="0" err="1" smtClean="0"/>
              <a:t>ciorcail</a:t>
            </a:r>
            <a:r>
              <a:rPr lang="en-IE" baseline="0" dirty="0" smtClean="0"/>
              <a:t> </a:t>
            </a:r>
            <a:r>
              <a:rPr lang="en-IE" baseline="0" dirty="0" err="1" smtClean="0"/>
              <a:t>comhrá</a:t>
            </a:r>
            <a:r>
              <a:rPr lang="en-IE" baseline="0" dirty="0" smtClean="0"/>
              <a:t>.</a:t>
            </a:r>
          </a:p>
          <a:p>
            <a:endParaRPr lang="en-IE" baseline="0" dirty="0" smtClean="0"/>
          </a:p>
          <a:p>
            <a:r>
              <a:rPr lang="en-IE" baseline="0" dirty="0" smtClean="0"/>
              <a:t>You can ask a friend or family about a local group, the library is a great place to go for information.</a:t>
            </a:r>
          </a:p>
          <a:p>
            <a:endParaRPr lang="en-IE" baseline="0" dirty="0" smtClean="0"/>
          </a:p>
          <a:p>
            <a:r>
              <a:rPr lang="en-IE" baseline="0" dirty="0" smtClean="0"/>
              <a:t>Other options are the Age Friendly coordinators and social prescribers in your area.</a:t>
            </a:r>
            <a:endParaRPr lang="en-IE" dirty="0"/>
          </a:p>
        </p:txBody>
      </p:sp>
      <p:sp>
        <p:nvSpPr>
          <p:cNvPr id="4" name="Slide Number Placeholder 3"/>
          <p:cNvSpPr>
            <a:spLocks noGrp="1"/>
          </p:cNvSpPr>
          <p:nvPr>
            <p:ph type="sldNum" sz="quarter" idx="10"/>
          </p:nvPr>
        </p:nvSpPr>
        <p:spPr/>
        <p:txBody>
          <a:bodyPr/>
          <a:lstStyle/>
          <a:p>
            <a:fld id="{420BEC11-BD20-4A42-BE2C-F9A4516F623B}" type="slidenum">
              <a:rPr lang="en-IE" smtClean="0"/>
              <a:pPr/>
              <a:t>21</a:t>
            </a:fld>
            <a:endParaRPr lang="en-IE"/>
          </a:p>
        </p:txBody>
      </p:sp>
    </p:spTree>
    <p:extLst>
      <p:ext uri="{BB962C8B-B14F-4D97-AF65-F5344CB8AC3E}">
        <p14:creationId xmlns:p14="http://schemas.microsoft.com/office/powerpoint/2010/main" val="3760742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We often take our brains for granted</a:t>
            </a:r>
            <a:r>
              <a:rPr lang="en-IE" baseline="0" dirty="0"/>
              <a:t> and don’t take the time to think about how wonderful it is, and why it is so important to look after our brain.</a:t>
            </a:r>
          </a:p>
          <a:p>
            <a:endParaRPr lang="en-IE" dirty="0"/>
          </a:p>
        </p:txBody>
      </p:sp>
      <p:sp>
        <p:nvSpPr>
          <p:cNvPr id="4" name="Slide Number Placeholder 3"/>
          <p:cNvSpPr>
            <a:spLocks noGrp="1"/>
          </p:cNvSpPr>
          <p:nvPr>
            <p:ph type="sldNum" sz="quarter" idx="10"/>
          </p:nvPr>
        </p:nvSpPr>
        <p:spPr/>
        <p:txBody>
          <a:bodyPr/>
          <a:lstStyle/>
          <a:p>
            <a:fld id="{420BEC11-BD20-4A42-BE2C-F9A4516F623B}" type="slidenum">
              <a:rPr lang="en-IE" smtClean="0"/>
              <a:pPr/>
              <a:t>2</a:t>
            </a:fld>
            <a:endParaRPr lang="en-IE"/>
          </a:p>
        </p:txBody>
      </p:sp>
    </p:spTree>
    <p:extLst>
      <p:ext uri="{BB962C8B-B14F-4D97-AF65-F5344CB8AC3E}">
        <p14:creationId xmlns:p14="http://schemas.microsoft.com/office/powerpoint/2010/main" val="2550421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aseline="0" dirty="0" smtClean="0"/>
              <a:t>Lancet Commission report shows that hearing loss is the largest modifiable risk factor against dementia. In fact, moderate hearing impairment can increase one's risk of dementia by 3-fold. This is due to the fact that hearing loss leads to lowered mental stimulation, isolation, and, ultimately, cognitive decline. Fortunately, hearing aids have been shown to protect against cognitive decline by keeping the brain actively engaged in everyday life.</a:t>
            </a:r>
            <a:endParaRPr lang="en-IE" dirty="0"/>
          </a:p>
        </p:txBody>
      </p:sp>
      <p:sp>
        <p:nvSpPr>
          <p:cNvPr id="4" name="Slide Number Placeholder 3"/>
          <p:cNvSpPr>
            <a:spLocks noGrp="1"/>
          </p:cNvSpPr>
          <p:nvPr>
            <p:ph type="sldNum" sz="quarter" idx="10"/>
          </p:nvPr>
        </p:nvSpPr>
        <p:spPr/>
        <p:txBody>
          <a:bodyPr/>
          <a:lstStyle/>
          <a:p>
            <a:fld id="{420BEC11-BD20-4A42-BE2C-F9A4516F623B}" type="slidenum">
              <a:rPr lang="en-IE" smtClean="0"/>
              <a:pPr/>
              <a:t>22</a:t>
            </a:fld>
            <a:endParaRPr lang="en-IE"/>
          </a:p>
        </p:txBody>
      </p:sp>
    </p:spTree>
    <p:extLst>
      <p:ext uri="{BB962C8B-B14F-4D97-AF65-F5344CB8AC3E}">
        <p14:creationId xmlns:p14="http://schemas.microsoft.com/office/powerpoint/2010/main" val="1617460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IE" dirty="0"/>
              <a:t>Staying sharp</a:t>
            </a:r>
            <a:r>
              <a:rPr lang="en-IE" baseline="0" dirty="0"/>
              <a:t> is another good way to protect our brain health.</a:t>
            </a:r>
          </a:p>
          <a:p>
            <a:pPr marL="0" indent="0">
              <a:buFont typeface="Arial" panose="020B0604020202020204" pitchFamily="34" charset="0"/>
              <a:buNone/>
            </a:pPr>
            <a:endParaRPr lang="en-IE" dirty="0"/>
          </a:p>
          <a:p>
            <a:pPr marL="171450" indent="-171450">
              <a:buFont typeface="Arial" panose="020B0604020202020204" pitchFamily="34" charset="0"/>
              <a:buChar char="•"/>
            </a:pPr>
            <a:r>
              <a:rPr lang="en-IE" dirty="0"/>
              <a:t>Do a crossword or puzzle</a:t>
            </a:r>
          </a:p>
          <a:p>
            <a:pPr marL="171450" indent="-171450">
              <a:buFont typeface="Arial" panose="020B0604020202020204" pitchFamily="34" charset="0"/>
              <a:buChar char="•"/>
            </a:pPr>
            <a:r>
              <a:rPr lang="en-IE" dirty="0"/>
              <a:t>Remember your shopping list instead of writing it down</a:t>
            </a:r>
          </a:p>
          <a:p>
            <a:pPr marL="171450" indent="-171450">
              <a:buFont typeface="Arial" panose="020B0604020202020204" pitchFamily="34" charset="0"/>
              <a:buChar char="•"/>
            </a:pPr>
            <a:r>
              <a:rPr lang="en-IE" dirty="0"/>
              <a:t>Be curious and take an interest in people</a:t>
            </a:r>
          </a:p>
          <a:p>
            <a:pPr marL="171450" indent="-171450">
              <a:buFont typeface="Arial" panose="020B0604020202020204" pitchFamily="34" charset="0"/>
              <a:buChar char="•"/>
            </a:pPr>
            <a:r>
              <a:rPr lang="en-IE" dirty="0"/>
              <a:t>Learn something new or take up a hobby</a:t>
            </a:r>
          </a:p>
          <a:p>
            <a:pPr marL="171450" indent="-171450">
              <a:buFont typeface="Arial" panose="020B0604020202020204" pitchFamily="34" charset="0"/>
              <a:buChar char="•"/>
            </a:pPr>
            <a:endParaRPr lang="en-IE" dirty="0"/>
          </a:p>
          <a:p>
            <a:pPr marL="171450" indent="-171450">
              <a:buFont typeface="Arial" panose="020B0604020202020204" pitchFamily="34" charset="0"/>
              <a:buChar char="•"/>
            </a:pPr>
            <a:r>
              <a:rPr lang="en-IE" dirty="0"/>
              <a:t>Meet family and friends</a:t>
            </a:r>
          </a:p>
          <a:p>
            <a:pPr marL="171450" indent="-171450">
              <a:buFont typeface="Arial" panose="020B0604020202020204" pitchFamily="34" charset="0"/>
              <a:buChar char="•"/>
            </a:pPr>
            <a:r>
              <a:rPr lang="en-IE" dirty="0"/>
              <a:t>Slow down before you go to sleep, disconnect from IT, do</a:t>
            </a:r>
            <a:r>
              <a:rPr lang="en-IE" baseline="0" dirty="0"/>
              <a:t> things that help you relax</a:t>
            </a:r>
            <a:endParaRPr lang="en-IE" dirty="0"/>
          </a:p>
          <a:p>
            <a:endParaRPr lang="en-IE" dirty="0"/>
          </a:p>
        </p:txBody>
      </p:sp>
      <p:sp>
        <p:nvSpPr>
          <p:cNvPr id="4" name="Slide Number Placeholder 3"/>
          <p:cNvSpPr>
            <a:spLocks noGrp="1"/>
          </p:cNvSpPr>
          <p:nvPr>
            <p:ph type="sldNum" sz="quarter" idx="10"/>
          </p:nvPr>
        </p:nvSpPr>
        <p:spPr/>
        <p:txBody>
          <a:bodyPr/>
          <a:lstStyle/>
          <a:p>
            <a:fld id="{420BEC11-BD20-4A42-BE2C-F9A4516F623B}" type="slidenum">
              <a:rPr lang="en-IE" smtClean="0"/>
              <a:pPr/>
              <a:t>24</a:t>
            </a:fld>
            <a:endParaRPr lang="en-IE"/>
          </a:p>
        </p:txBody>
      </p:sp>
    </p:spTree>
    <p:extLst>
      <p:ext uri="{BB962C8B-B14F-4D97-AF65-F5344CB8AC3E}">
        <p14:creationId xmlns:p14="http://schemas.microsoft.com/office/powerpoint/2010/main" val="2650107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There are other risk factors such as brain injuries, education and air pollution, which</a:t>
            </a:r>
            <a:r>
              <a:rPr lang="en-IE" baseline="0" dirty="0"/>
              <a:t> we will briefly touch.</a:t>
            </a:r>
            <a:endParaRPr lang="en-IE" dirty="0"/>
          </a:p>
        </p:txBody>
      </p:sp>
      <p:sp>
        <p:nvSpPr>
          <p:cNvPr id="4" name="Slide Number Placeholder 3"/>
          <p:cNvSpPr>
            <a:spLocks noGrp="1"/>
          </p:cNvSpPr>
          <p:nvPr>
            <p:ph type="sldNum" sz="quarter" idx="10"/>
          </p:nvPr>
        </p:nvSpPr>
        <p:spPr/>
        <p:txBody>
          <a:bodyPr/>
          <a:lstStyle/>
          <a:p>
            <a:fld id="{420BEC11-BD20-4A42-BE2C-F9A4516F623B}" type="slidenum">
              <a:rPr lang="en-IE" smtClean="0"/>
              <a:pPr/>
              <a:t>25</a:t>
            </a:fld>
            <a:endParaRPr lang="en-IE"/>
          </a:p>
        </p:txBody>
      </p:sp>
    </p:spTree>
    <p:extLst>
      <p:ext uri="{BB962C8B-B14F-4D97-AF65-F5344CB8AC3E}">
        <p14:creationId xmlns:p14="http://schemas.microsoft.com/office/powerpoint/2010/main" val="3600409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aseline="0" dirty="0" smtClean="0"/>
              <a:t>We have to be mindful that some people may never have had the opportunity of further education, but have acquired </a:t>
            </a:r>
          </a:p>
          <a:p>
            <a:r>
              <a:rPr lang="en-IE" baseline="0" dirty="0" smtClean="0"/>
              <a:t>knowledge through their lifetime.</a:t>
            </a:r>
          </a:p>
          <a:p>
            <a:endParaRPr lang="en-IE" baseline="0" dirty="0" smtClean="0"/>
          </a:p>
          <a:p>
            <a:r>
              <a:rPr lang="en-IE" baseline="0" dirty="0" smtClean="0"/>
              <a:t>Also people learn differently, not always academic. This can be explored further.</a:t>
            </a:r>
            <a:endParaRPr lang="en-IE" dirty="0"/>
          </a:p>
        </p:txBody>
      </p:sp>
      <p:sp>
        <p:nvSpPr>
          <p:cNvPr id="4" name="Slide Number Placeholder 3"/>
          <p:cNvSpPr>
            <a:spLocks noGrp="1"/>
          </p:cNvSpPr>
          <p:nvPr>
            <p:ph type="sldNum" sz="quarter" idx="10"/>
          </p:nvPr>
        </p:nvSpPr>
        <p:spPr/>
        <p:txBody>
          <a:bodyPr/>
          <a:lstStyle/>
          <a:p>
            <a:fld id="{420BEC11-BD20-4A42-BE2C-F9A4516F623B}" type="slidenum">
              <a:rPr lang="en-IE" smtClean="0"/>
              <a:pPr/>
              <a:t>26</a:t>
            </a:fld>
            <a:endParaRPr lang="en-IE"/>
          </a:p>
        </p:txBody>
      </p:sp>
    </p:spTree>
    <p:extLst>
      <p:ext uri="{BB962C8B-B14F-4D97-AF65-F5344CB8AC3E}">
        <p14:creationId xmlns:p14="http://schemas.microsoft.com/office/powerpoint/2010/main" val="2045730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HSE Climate Action Strategy 2023 -2050 aims to achieve net-zero emissions by 2050 and provide healthcare that is environmentally and socially sustainable. </a:t>
            </a:r>
          </a:p>
          <a:p>
            <a:r>
              <a:rPr lang="en-IE" dirty="0" smtClean="0"/>
              <a:t>We can integrate sustainability into our</a:t>
            </a:r>
          </a:p>
          <a:p>
            <a:pPr marL="171450" indent="-171450">
              <a:buFont typeface="Arial" panose="020B0604020202020204" pitchFamily="34" charset="0"/>
              <a:buChar char="•"/>
            </a:pPr>
            <a:r>
              <a:rPr lang="en-IE" dirty="0" smtClean="0"/>
              <a:t>    sustainable buildings and the green environment</a:t>
            </a:r>
          </a:p>
          <a:p>
            <a:pPr marL="171450" indent="-171450">
              <a:buFont typeface="Arial" panose="020B0604020202020204" pitchFamily="34" charset="0"/>
              <a:buChar char="•"/>
            </a:pPr>
            <a:r>
              <a:rPr lang="en-IE" dirty="0" smtClean="0"/>
              <a:t>    transport and mobility</a:t>
            </a:r>
          </a:p>
          <a:p>
            <a:pPr marL="171450" indent="-171450">
              <a:buFont typeface="Arial" panose="020B0604020202020204" pitchFamily="34" charset="0"/>
              <a:buChar char="•"/>
            </a:pPr>
            <a:r>
              <a:rPr lang="en-IE" dirty="0" smtClean="0"/>
              <a:t>    sustainable procurement</a:t>
            </a:r>
          </a:p>
          <a:p>
            <a:pPr marL="171450" indent="-171450">
              <a:buFont typeface="Arial" panose="020B0604020202020204" pitchFamily="34" charset="0"/>
              <a:buChar char="•"/>
            </a:pPr>
            <a:r>
              <a:rPr lang="en-IE" dirty="0" smtClean="0"/>
              <a:t>    greener models of healthcare</a:t>
            </a:r>
          </a:p>
          <a:p>
            <a:pPr marL="171450" indent="-171450">
              <a:buFont typeface="Arial" panose="020B0604020202020204" pitchFamily="34" charset="0"/>
              <a:buChar char="•"/>
            </a:pPr>
            <a:r>
              <a:rPr lang="en-IE" dirty="0" smtClean="0"/>
              <a:t>    water and waste management</a:t>
            </a:r>
          </a:p>
          <a:p>
            <a:pPr marL="171450" indent="-171450">
              <a:buFont typeface="Arial" panose="020B0604020202020204" pitchFamily="34" charset="0"/>
              <a:buChar char="•"/>
            </a:pPr>
            <a:r>
              <a:rPr lang="en-IE" dirty="0" smtClean="0"/>
              <a:t>    adaptation and resilience (increasing resilience of critical infrastructure and resources)</a:t>
            </a:r>
            <a:endParaRPr lang="en-IE" dirty="0"/>
          </a:p>
        </p:txBody>
      </p:sp>
      <p:sp>
        <p:nvSpPr>
          <p:cNvPr id="4" name="Slide Number Placeholder 3"/>
          <p:cNvSpPr>
            <a:spLocks noGrp="1"/>
          </p:cNvSpPr>
          <p:nvPr>
            <p:ph type="sldNum" sz="quarter" idx="10"/>
          </p:nvPr>
        </p:nvSpPr>
        <p:spPr/>
        <p:txBody>
          <a:bodyPr/>
          <a:lstStyle/>
          <a:p>
            <a:fld id="{420BEC11-BD20-4A42-BE2C-F9A4516F623B}" type="slidenum">
              <a:rPr lang="en-IE" smtClean="0"/>
              <a:pPr/>
              <a:t>27</a:t>
            </a:fld>
            <a:endParaRPr lang="en-IE"/>
          </a:p>
        </p:txBody>
      </p:sp>
    </p:spTree>
    <p:extLst>
      <p:ext uri="{BB962C8B-B14F-4D97-AF65-F5344CB8AC3E}">
        <p14:creationId xmlns:p14="http://schemas.microsoft.com/office/powerpoint/2010/main" val="3190324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Looking after our brain health can help reduce our risk of diseases that lead to dementia,</a:t>
            </a:r>
            <a:r>
              <a:rPr lang="en-IE" baseline="0" dirty="0" smtClean="0"/>
              <a:t> but c</a:t>
            </a:r>
            <a:r>
              <a:rPr lang="en-IE" dirty="0" smtClean="0"/>
              <a:t>an also support people with dementia post diagnosis.</a:t>
            </a:r>
            <a:endParaRPr lang="en-IE" dirty="0"/>
          </a:p>
        </p:txBody>
      </p:sp>
      <p:sp>
        <p:nvSpPr>
          <p:cNvPr id="4" name="Slide Number Placeholder 3"/>
          <p:cNvSpPr>
            <a:spLocks noGrp="1"/>
          </p:cNvSpPr>
          <p:nvPr>
            <p:ph type="sldNum" sz="quarter" idx="10"/>
          </p:nvPr>
        </p:nvSpPr>
        <p:spPr/>
        <p:txBody>
          <a:bodyPr/>
          <a:lstStyle/>
          <a:p>
            <a:fld id="{420BEC11-BD20-4A42-BE2C-F9A4516F623B}" type="slidenum">
              <a:rPr lang="en-IE" smtClean="0"/>
              <a:pPr/>
              <a:t>28</a:t>
            </a:fld>
            <a:endParaRPr lang="en-IE"/>
          </a:p>
        </p:txBody>
      </p:sp>
    </p:spTree>
    <p:extLst>
      <p:ext uri="{BB962C8B-B14F-4D97-AF65-F5344CB8AC3E}">
        <p14:creationId xmlns:p14="http://schemas.microsoft.com/office/powerpoint/2010/main" val="3478319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20BEC11-BD20-4A42-BE2C-F9A4516F623B}" type="slidenum">
              <a:rPr lang="en-IE" smtClean="0"/>
              <a:pPr/>
              <a:t>30</a:t>
            </a:fld>
            <a:endParaRPr lang="en-IE"/>
          </a:p>
        </p:txBody>
      </p:sp>
    </p:spTree>
    <p:extLst>
      <p:ext uri="{BB962C8B-B14F-4D97-AF65-F5344CB8AC3E}">
        <p14:creationId xmlns:p14="http://schemas.microsoft.com/office/powerpoint/2010/main" val="3390896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20BEC11-BD20-4A42-BE2C-F9A4516F623B}" type="slidenum">
              <a:rPr lang="en-IE" smtClean="0"/>
              <a:pPr/>
              <a:t>31</a:t>
            </a:fld>
            <a:endParaRPr lang="en-IE"/>
          </a:p>
        </p:txBody>
      </p:sp>
    </p:spTree>
    <p:extLst>
      <p:ext uri="{BB962C8B-B14F-4D97-AF65-F5344CB8AC3E}">
        <p14:creationId xmlns:p14="http://schemas.microsoft.com/office/powerpoint/2010/main" val="2612503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You</a:t>
            </a:r>
            <a:r>
              <a:rPr lang="en-IE" baseline="0" dirty="0"/>
              <a:t> might have heard about brain health before, so what does the WHO say?</a:t>
            </a:r>
          </a:p>
          <a:p>
            <a:endParaRPr lang="en-IE" dirty="0"/>
          </a:p>
          <a:p>
            <a:r>
              <a:rPr lang="en-IE" dirty="0"/>
              <a:t>Brain health is defined by WHO as “the state of brain functioning across cognitive, sensory, social-emotional, behavioural and motor domains, allowing a person to realise their full potential over the life course, irrespective of the presence or absence of disorders.</a:t>
            </a:r>
          </a:p>
          <a:p>
            <a:endParaRPr lang="en-IE" dirty="0"/>
          </a:p>
          <a:p>
            <a:r>
              <a:rPr lang="en-IE" dirty="0"/>
              <a:t>Brain health must be the key to health, as defined by WHO, because the brain is the agent of all our actions and the mediator of all our experiences.</a:t>
            </a:r>
          </a:p>
          <a:p>
            <a:endParaRPr lang="en-IE" dirty="0"/>
          </a:p>
        </p:txBody>
      </p:sp>
      <p:sp>
        <p:nvSpPr>
          <p:cNvPr id="4" name="Slide Number Placeholder 3"/>
          <p:cNvSpPr>
            <a:spLocks noGrp="1"/>
          </p:cNvSpPr>
          <p:nvPr>
            <p:ph type="sldNum" sz="quarter" idx="10"/>
          </p:nvPr>
        </p:nvSpPr>
        <p:spPr/>
        <p:txBody>
          <a:bodyPr/>
          <a:lstStyle/>
          <a:p>
            <a:fld id="{420BEC11-BD20-4A42-BE2C-F9A4516F623B}" type="slidenum">
              <a:rPr lang="en-IE" smtClean="0"/>
              <a:pPr/>
              <a:t>3</a:t>
            </a:fld>
            <a:endParaRPr lang="en-IE"/>
          </a:p>
        </p:txBody>
      </p:sp>
    </p:spTree>
    <p:extLst>
      <p:ext uri="{BB962C8B-B14F-4D97-AF65-F5344CB8AC3E}">
        <p14:creationId xmlns:p14="http://schemas.microsoft.com/office/powerpoint/2010/main" val="2647519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a:solidFill>
                  <a:schemeClr val="tx1"/>
                </a:solidFill>
                <a:effectLst/>
                <a:latin typeface="+mn-lt"/>
                <a:ea typeface="+mn-ea"/>
                <a:cs typeface="+mn-cs"/>
              </a:rPr>
              <a:t>We need to look after our brain health because there's no health without brain health, it's core to your wellbeing and quality of life, there are things you can do to protect your brain, you can build reserve in your brain that protects you from 'wear and tear'  effects of aging and potentially decrease your risk of dementia. </a:t>
            </a:r>
          </a:p>
          <a:p>
            <a:endParaRPr lang="en-IE" dirty="0"/>
          </a:p>
        </p:txBody>
      </p:sp>
      <p:sp>
        <p:nvSpPr>
          <p:cNvPr id="4" name="Slide Number Placeholder 3"/>
          <p:cNvSpPr>
            <a:spLocks noGrp="1"/>
          </p:cNvSpPr>
          <p:nvPr>
            <p:ph type="sldNum" sz="quarter" idx="5"/>
          </p:nvPr>
        </p:nvSpPr>
        <p:spPr/>
        <p:txBody>
          <a:bodyPr/>
          <a:lstStyle/>
          <a:p>
            <a:fld id="{420BEC11-BD20-4A42-BE2C-F9A4516F623B}" type="slidenum">
              <a:rPr lang="en-IE" smtClean="0"/>
              <a:pPr/>
              <a:t>5</a:t>
            </a:fld>
            <a:endParaRPr lang="en-IE"/>
          </a:p>
        </p:txBody>
      </p:sp>
    </p:spTree>
    <p:extLst>
      <p:ext uri="{BB962C8B-B14F-4D97-AF65-F5344CB8AC3E}">
        <p14:creationId xmlns:p14="http://schemas.microsoft.com/office/powerpoint/2010/main" val="3395002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What we now</a:t>
            </a:r>
            <a:r>
              <a:rPr lang="en-IE" baseline="0" dirty="0"/>
              <a:t> know.</a:t>
            </a:r>
            <a:endParaRPr lang="en-IE" dirty="0"/>
          </a:p>
        </p:txBody>
      </p:sp>
      <p:sp>
        <p:nvSpPr>
          <p:cNvPr id="4" name="Slide Number Placeholder 3"/>
          <p:cNvSpPr>
            <a:spLocks noGrp="1"/>
          </p:cNvSpPr>
          <p:nvPr>
            <p:ph type="sldNum" sz="quarter" idx="10"/>
          </p:nvPr>
        </p:nvSpPr>
        <p:spPr/>
        <p:txBody>
          <a:bodyPr/>
          <a:lstStyle/>
          <a:p>
            <a:fld id="{420BEC11-BD20-4A42-BE2C-F9A4516F623B}" type="slidenum">
              <a:rPr lang="en-IE" smtClean="0"/>
              <a:pPr/>
              <a:t>6</a:t>
            </a:fld>
            <a:endParaRPr lang="en-IE"/>
          </a:p>
        </p:txBody>
      </p:sp>
    </p:spTree>
    <p:extLst>
      <p:ext uri="{BB962C8B-B14F-4D97-AF65-F5344CB8AC3E}">
        <p14:creationId xmlns:p14="http://schemas.microsoft.com/office/powerpoint/2010/main" val="97096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If you were told you could reduce your risk of cancer by 45%, would you do it?</a:t>
            </a:r>
            <a:endParaRPr lang="en-IE" dirty="0"/>
          </a:p>
        </p:txBody>
      </p:sp>
      <p:sp>
        <p:nvSpPr>
          <p:cNvPr id="4" name="Slide Number Placeholder 3"/>
          <p:cNvSpPr>
            <a:spLocks noGrp="1"/>
          </p:cNvSpPr>
          <p:nvPr>
            <p:ph type="sldNum" sz="quarter" idx="10"/>
          </p:nvPr>
        </p:nvSpPr>
        <p:spPr/>
        <p:txBody>
          <a:bodyPr/>
          <a:lstStyle/>
          <a:p>
            <a:fld id="{420BEC11-BD20-4A42-BE2C-F9A4516F623B}" type="slidenum">
              <a:rPr lang="en-IE" smtClean="0"/>
              <a:pPr/>
              <a:t>7</a:t>
            </a:fld>
            <a:endParaRPr lang="en-IE"/>
          </a:p>
        </p:txBody>
      </p:sp>
    </p:spTree>
    <p:extLst>
      <p:ext uri="{BB962C8B-B14F-4D97-AF65-F5344CB8AC3E}">
        <p14:creationId xmlns:p14="http://schemas.microsoft.com/office/powerpoint/2010/main" val="729928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F9ABED3C-BF79-4157-9A14-34EF1B4DC502}"/>
              </a:ext>
            </a:extLst>
          </p:cNvPr>
          <p:cNvSpPr>
            <a:spLocks noGrp="1" noRot="1" noChangeAspect="1" noTextEdit="1"/>
          </p:cNvSpPr>
          <p:nvPr>
            <p:ph type="sldImg"/>
          </p:nvPr>
        </p:nvSpPr>
        <p:spPr>
          <a:ln>
            <a:headEnd/>
            <a:tailEnd/>
          </a:ln>
        </p:spPr>
      </p:sp>
      <p:sp>
        <p:nvSpPr>
          <p:cNvPr id="53251" name="Notes Placeholder 2">
            <a:extLst>
              <a:ext uri="{FF2B5EF4-FFF2-40B4-BE49-F238E27FC236}">
                <a16:creationId xmlns:a16="http://schemas.microsoft.com/office/drawing/2014/main" id="{194071E4-67D2-44E6-AC56-2913F2916843}"/>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en-IE" altLang="en-US" dirty="0" smtClean="0"/>
              <a:t>The prevalence figures were provided by Health Atlas based</a:t>
            </a:r>
            <a:r>
              <a:rPr lang="en-IE" altLang="en-US" baseline="0" dirty="0" smtClean="0"/>
              <a:t> on the 2020 census. These are estimated figures and there may be many more people who have a diagnosis of dementia or are living with the condition.</a:t>
            </a:r>
            <a:endParaRPr lang="en-IE" altLang="en-US" dirty="0" smtClean="0"/>
          </a:p>
          <a:p>
            <a:pPr eaLnBrk="1" hangingPunct="1">
              <a:spcBef>
                <a:spcPct val="0"/>
              </a:spcBef>
            </a:pPr>
            <a:endParaRPr lang="en-IE" altLang="en-US" dirty="0" smtClean="0"/>
          </a:p>
          <a:p>
            <a:pPr eaLnBrk="1" hangingPunct="1">
              <a:spcBef>
                <a:spcPct val="0"/>
              </a:spcBef>
            </a:pPr>
            <a:r>
              <a:rPr lang="en-IE" altLang="en-US" dirty="0" smtClean="0"/>
              <a:t>Why </a:t>
            </a:r>
            <a:r>
              <a:rPr lang="en-IE" altLang="en-US" dirty="0"/>
              <a:t>is that important? </a:t>
            </a:r>
          </a:p>
          <a:p>
            <a:pPr eaLnBrk="1" hangingPunct="1">
              <a:spcBef>
                <a:spcPct val="0"/>
              </a:spcBef>
            </a:pPr>
            <a:endParaRPr lang="en-IE" altLang="en-US" dirty="0"/>
          </a:p>
          <a:p>
            <a:pPr eaLnBrk="1" hangingPunct="1">
              <a:spcBef>
                <a:spcPct val="0"/>
              </a:spcBef>
            </a:pPr>
            <a:r>
              <a:rPr lang="en-IE" altLang="en-US" dirty="0"/>
              <a:t>Keeping</a:t>
            </a:r>
            <a:r>
              <a:rPr lang="en-IE" altLang="en-US" baseline="0" dirty="0"/>
              <a:t> our brain well is important for everyone. Even if you have a diagnosis of dementia looking after your brain health, may slow down the progression of dementia, and can also support your overall health and wellbeing.</a:t>
            </a:r>
            <a:endParaRPr lang="en-IE" altLang="en-US" dirty="0"/>
          </a:p>
        </p:txBody>
      </p:sp>
      <p:sp>
        <p:nvSpPr>
          <p:cNvPr id="53252" name="Slide Number Placeholder 3">
            <a:extLst>
              <a:ext uri="{FF2B5EF4-FFF2-40B4-BE49-F238E27FC236}">
                <a16:creationId xmlns:a16="http://schemas.microsoft.com/office/drawing/2014/main" id="{652BEA6E-DDF6-43D5-AE07-F318977F432B}"/>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CFEAAC7-CDAF-4974-8CD8-D6C9B9279602}" type="slidenum">
              <a:rPr kumimoji="0" lang="en-IE"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itchFamily="34" charset="0"/>
                <a:sym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en-IE"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sym typeface="Arial" pitchFamily="34" charset="0"/>
            </a:endParaRPr>
          </a:p>
        </p:txBody>
      </p:sp>
    </p:spTree>
    <p:extLst>
      <p:ext uri="{BB962C8B-B14F-4D97-AF65-F5344CB8AC3E}">
        <p14:creationId xmlns:p14="http://schemas.microsoft.com/office/powerpoint/2010/main" val="4210964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a:t>
            </a:r>
            <a:r>
              <a:rPr lang="en-IE" baseline="0" dirty="0"/>
              <a:t> it is never too early or too late to look after our brain health.</a:t>
            </a:r>
            <a:endParaRPr lang="en-IE" dirty="0"/>
          </a:p>
          <a:p>
            <a:endParaRPr lang="en-IE" dirty="0"/>
          </a:p>
          <a:p>
            <a:endParaRPr lang="en-IE" dirty="0"/>
          </a:p>
          <a:p>
            <a:endParaRPr lang="en-IE" dirty="0"/>
          </a:p>
        </p:txBody>
      </p:sp>
    </p:spTree>
    <p:extLst>
      <p:ext uri="{BB962C8B-B14F-4D97-AF65-F5344CB8AC3E}">
        <p14:creationId xmlns:p14="http://schemas.microsoft.com/office/powerpoint/2010/main" val="841624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Looking at the </a:t>
            </a:r>
            <a:r>
              <a:rPr lang="en-IE" dirty="0" smtClean="0"/>
              <a:t>14 </a:t>
            </a:r>
            <a:r>
              <a:rPr lang="en-IE" dirty="0"/>
              <a:t>risk factors we can see that they</a:t>
            </a:r>
            <a:r>
              <a:rPr lang="en-IE" baseline="0" dirty="0"/>
              <a:t> have an impact on neuropathological damage and also on our cognitive reserve. </a:t>
            </a:r>
            <a:endParaRPr lang="en-IE" dirty="0"/>
          </a:p>
        </p:txBody>
      </p:sp>
      <p:sp>
        <p:nvSpPr>
          <p:cNvPr id="4" name="Slide Number Placeholder 3"/>
          <p:cNvSpPr>
            <a:spLocks noGrp="1"/>
          </p:cNvSpPr>
          <p:nvPr>
            <p:ph type="sldNum" sz="quarter" idx="10"/>
          </p:nvPr>
        </p:nvSpPr>
        <p:spPr/>
        <p:txBody>
          <a:bodyPr/>
          <a:lstStyle/>
          <a:p>
            <a:fld id="{420BEC11-BD20-4A42-BE2C-F9A4516F623B}" type="slidenum">
              <a:rPr lang="en-IE" smtClean="0"/>
              <a:pPr/>
              <a:t>10</a:t>
            </a:fld>
            <a:endParaRPr lang="en-IE"/>
          </a:p>
        </p:txBody>
      </p:sp>
    </p:spTree>
    <p:extLst>
      <p:ext uri="{BB962C8B-B14F-4D97-AF65-F5344CB8AC3E}">
        <p14:creationId xmlns:p14="http://schemas.microsoft.com/office/powerpoint/2010/main" val="954053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ullets &amp; Image2">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lvl1pPr algn="l">
              <a:defRPr b="1">
                <a:solidFill>
                  <a:srgbClr val="0070C0"/>
                </a:solidFill>
                <a:latin typeface="Arial" panose="020B0604020202020204" pitchFamily="34" charset="0"/>
                <a:cs typeface="Arial" panose="020B0604020202020204" pitchFamily="34" charset="0"/>
              </a:defRPr>
            </a:lvl1pPr>
          </a:lstStyle>
          <a:p>
            <a:r>
              <a:rPr dirty="0"/>
              <a:t>Title Text</a:t>
            </a:r>
          </a:p>
        </p:txBody>
      </p:sp>
      <p:sp>
        <p:nvSpPr>
          <p:cNvPr id="40" name="Body Level One…"/>
          <p:cNvSpPr txBox="1">
            <a:spLocks noGrp="1"/>
          </p:cNvSpPr>
          <p:nvPr>
            <p:ph type="body" sz="half" idx="1"/>
          </p:nvPr>
        </p:nvSpPr>
        <p:spPr>
          <a:xfrm>
            <a:off x="457200" y="1600200"/>
            <a:ext cx="4093241" cy="4525963"/>
          </a:xfrm>
          <a:prstGeom prst="rect">
            <a:avLst/>
          </a:prstGeom>
        </p:spPr>
        <p:txBody>
          <a:bodyPr/>
          <a:lstStyle>
            <a:lvl1pPr algn="l">
              <a:defRPr>
                <a:latin typeface="Arial" panose="020B0604020202020204" pitchFamily="34" charset="0"/>
                <a:cs typeface="Arial" panose="020B0604020202020204" pitchFamily="34" charset="0"/>
              </a:defRPr>
            </a:lvl1pPr>
            <a:lvl2pPr algn="l">
              <a:defRPr>
                <a:latin typeface="Arial" panose="020B0604020202020204" pitchFamily="34" charset="0"/>
                <a:cs typeface="Arial" panose="020B0604020202020204" pitchFamily="34" charset="0"/>
              </a:defRPr>
            </a:lvl2pPr>
            <a:lvl3pPr algn="l">
              <a:defRPr>
                <a:latin typeface="Arial" panose="020B0604020202020204" pitchFamily="34" charset="0"/>
                <a:cs typeface="Arial" panose="020B0604020202020204" pitchFamily="34" charset="0"/>
              </a:defRPr>
            </a:lvl3pPr>
            <a:lvl4pPr algn="l">
              <a:defRPr>
                <a:latin typeface="Arial" panose="020B0604020202020204" pitchFamily="34" charset="0"/>
                <a:cs typeface="Arial" panose="020B0604020202020204" pitchFamily="34" charset="0"/>
              </a:defRPr>
            </a:lvl4pPr>
            <a:lvl5pPr algn="l">
              <a:defRPr>
                <a:latin typeface="Arial" panose="020B0604020202020204" pitchFamily="34" charset="0"/>
                <a:cs typeface="Arial" panose="020B0604020202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1" name="Image"/>
          <p:cNvSpPr>
            <a:spLocks noGrp="1"/>
          </p:cNvSpPr>
          <p:nvPr>
            <p:ph type="pic" sz="half" idx="21"/>
          </p:nvPr>
        </p:nvSpPr>
        <p:spPr>
          <a:xfrm>
            <a:off x="4553167" y="1600200"/>
            <a:ext cx="4093241" cy="4258757"/>
          </a:xfrm>
          <a:prstGeom prst="rect">
            <a:avLst/>
          </a:prstGeom>
        </p:spPr>
        <p:txBody>
          <a:bodyPr lIns="91439" tIns="45719" rIns="91439" bIns="45719">
            <a:noAutofit/>
          </a:bodyPr>
          <a:lstStyle>
            <a:lvl1pPr algn="l">
              <a:defRPr>
                <a:latin typeface="Arial" panose="020B0604020202020204" pitchFamily="34" charset="0"/>
                <a:cs typeface="Arial" panose="020B0604020202020204" pitchFamily="34" charset="0"/>
              </a:defRPr>
            </a:lvl1pPr>
          </a:lstStyle>
          <a:p>
            <a:endParaRPr/>
          </a:p>
        </p:txBody>
      </p:sp>
    </p:spTree>
    <p:extLst>
      <p:ext uri="{BB962C8B-B14F-4D97-AF65-F5344CB8AC3E}">
        <p14:creationId xmlns:p14="http://schemas.microsoft.com/office/powerpoint/2010/main" val="28627519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 1 column">
    <p:spTree>
      <p:nvGrpSpPr>
        <p:cNvPr id="1" name="Shape 28"/>
        <p:cNvGrpSpPr/>
        <p:nvPr/>
      </p:nvGrpSpPr>
      <p:grpSpPr>
        <a:xfrm>
          <a:off x="0" y="0"/>
          <a:ext cx="0" cy="0"/>
          <a:chOff x="0" y="0"/>
          <a:chExt cx="0" cy="0"/>
        </a:xfrm>
      </p:grpSpPr>
    </p:spTree>
    <p:extLst>
      <p:ext uri="{BB962C8B-B14F-4D97-AF65-F5344CB8AC3E}">
        <p14:creationId xmlns:p14="http://schemas.microsoft.com/office/powerpoint/2010/main" val="403998999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295">
          <p15:clr>
            <a:srgbClr val="FBAE40"/>
          </p15:clr>
        </p15:guide>
        <p15:guide id="4" pos="5465">
          <p15:clr>
            <a:srgbClr val="FBAE40"/>
          </p15:clr>
        </p15:guide>
        <p15:guide id="5" orient="horz" pos="21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 1 column">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23528" y="274650"/>
            <a:ext cx="8568952" cy="706077"/>
          </a:xfrm>
          <a:prstGeom prst="rect">
            <a:avLst/>
          </a:prstGeom>
        </p:spPr>
        <p:txBody>
          <a:bodyPr>
            <a:normAutofit/>
          </a:bodyPr>
          <a:lstStyle>
            <a:lvl1pPr lvl="0" algn="l">
              <a:spcBef>
                <a:spcPts val="0"/>
              </a:spcBef>
              <a:defRPr sz="3000" b="1" i="0">
                <a:solidFill>
                  <a:srgbClr val="0070C0"/>
                </a:solidFill>
                <a:latin typeface="Arial" panose="020B0604020202020204" pitchFamily="34" charset="0"/>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1485924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 1 column">
    <p:spTree>
      <p:nvGrpSpPr>
        <p:cNvPr id="1" name="Shape 28"/>
        <p:cNvGrpSpPr/>
        <p:nvPr/>
      </p:nvGrpSpPr>
      <p:grpSpPr>
        <a:xfrm>
          <a:off x="0" y="0"/>
          <a:ext cx="0" cy="0"/>
          <a:chOff x="0" y="0"/>
          <a:chExt cx="0" cy="0"/>
        </a:xfrm>
      </p:grpSpPr>
      <p:sp>
        <p:nvSpPr>
          <p:cNvPr id="2" name="Rectangle 1">
            <a:extLst>
              <a:ext uri="{FF2B5EF4-FFF2-40B4-BE49-F238E27FC236}">
                <a16:creationId xmlns:a16="http://schemas.microsoft.com/office/drawing/2014/main" id="{F31663E7-6B0C-E1CC-C9AB-006053C2B3D4}"/>
              </a:ext>
            </a:extLst>
          </p:cNvPr>
          <p:cNvSpPr/>
          <p:nvPr userDrawn="1"/>
        </p:nvSpPr>
        <p:spPr>
          <a:xfrm>
            <a:off x="0" y="0"/>
            <a:ext cx="9144000" cy="5877272"/>
          </a:xfrm>
          <a:prstGeom prst="rect">
            <a:avLst/>
          </a:prstGeom>
          <a:solidFill>
            <a:srgbClr val="3CC2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hape 29"/>
          <p:cNvSpPr txBox="1">
            <a:spLocks noGrp="1"/>
          </p:cNvSpPr>
          <p:nvPr>
            <p:ph type="title"/>
          </p:nvPr>
        </p:nvSpPr>
        <p:spPr>
          <a:xfrm>
            <a:off x="323528" y="274650"/>
            <a:ext cx="8568952" cy="706077"/>
          </a:xfrm>
          <a:prstGeom prst="rect">
            <a:avLst/>
          </a:prstGeom>
        </p:spPr>
        <p:txBody>
          <a:bodyPr>
            <a:normAutofit/>
          </a:bodyPr>
          <a:lstStyle>
            <a:lvl1pPr lvl="0" algn="l">
              <a:spcBef>
                <a:spcPts val="0"/>
              </a:spcBef>
              <a:defRPr sz="3000" b="1" i="0">
                <a:solidFill>
                  <a:schemeClr val="bg1"/>
                </a:solidFill>
                <a:latin typeface="Arial" panose="020B0604020202020204" pitchFamily="34" charset="0"/>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1224780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 1 column">
    <p:spTree>
      <p:nvGrpSpPr>
        <p:cNvPr id="1" name="Shape 28"/>
        <p:cNvGrpSpPr/>
        <p:nvPr/>
      </p:nvGrpSpPr>
      <p:grpSpPr>
        <a:xfrm>
          <a:off x="0" y="0"/>
          <a:ext cx="0" cy="0"/>
          <a:chOff x="0" y="0"/>
          <a:chExt cx="0" cy="0"/>
        </a:xfrm>
      </p:grpSpPr>
      <p:sp>
        <p:nvSpPr>
          <p:cNvPr id="2" name="Rectangle 1">
            <a:extLst>
              <a:ext uri="{FF2B5EF4-FFF2-40B4-BE49-F238E27FC236}">
                <a16:creationId xmlns:a16="http://schemas.microsoft.com/office/drawing/2014/main" id="{F31663E7-6B0C-E1CC-C9AB-006053C2B3D4}"/>
              </a:ext>
            </a:extLst>
          </p:cNvPr>
          <p:cNvSpPr/>
          <p:nvPr userDrawn="1"/>
        </p:nvSpPr>
        <p:spPr>
          <a:xfrm>
            <a:off x="0" y="0"/>
            <a:ext cx="9144000" cy="5877272"/>
          </a:xfrm>
          <a:prstGeom prst="rect">
            <a:avLst/>
          </a:prstGeom>
          <a:solidFill>
            <a:srgbClr val="D17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hape 29"/>
          <p:cNvSpPr txBox="1">
            <a:spLocks noGrp="1"/>
          </p:cNvSpPr>
          <p:nvPr>
            <p:ph type="title"/>
          </p:nvPr>
        </p:nvSpPr>
        <p:spPr>
          <a:xfrm>
            <a:off x="323528" y="274650"/>
            <a:ext cx="8568952" cy="706077"/>
          </a:xfrm>
          <a:prstGeom prst="rect">
            <a:avLst/>
          </a:prstGeom>
        </p:spPr>
        <p:txBody>
          <a:bodyPr>
            <a:normAutofit/>
          </a:bodyPr>
          <a:lstStyle>
            <a:lvl1pPr lvl="0" algn="l">
              <a:spcBef>
                <a:spcPts val="0"/>
              </a:spcBef>
              <a:defRPr sz="3000" b="1" i="0">
                <a:solidFill>
                  <a:schemeClr val="bg1"/>
                </a:solidFill>
                <a:latin typeface="Arial" panose="020B0604020202020204" pitchFamily="34" charset="0"/>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2470772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 1 column">
    <p:spTree>
      <p:nvGrpSpPr>
        <p:cNvPr id="1" name="Shape 28"/>
        <p:cNvGrpSpPr/>
        <p:nvPr/>
      </p:nvGrpSpPr>
      <p:grpSpPr>
        <a:xfrm>
          <a:off x="0" y="0"/>
          <a:ext cx="0" cy="0"/>
          <a:chOff x="0" y="0"/>
          <a:chExt cx="0" cy="0"/>
        </a:xfrm>
      </p:grpSpPr>
      <p:sp>
        <p:nvSpPr>
          <p:cNvPr id="4" name="Rectangle 3">
            <a:extLst>
              <a:ext uri="{FF2B5EF4-FFF2-40B4-BE49-F238E27FC236}">
                <a16:creationId xmlns:a16="http://schemas.microsoft.com/office/drawing/2014/main" id="{41414989-0B70-45F9-02C5-1449E2555159}"/>
              </a:ext>
            </a:extLst>
          </p:cNvPr>
          <p:cNvSpPr/>
          <p:nvPr userDrawn="1"/>
        </p:nvSpPr>
        <p:spPr>
          <a:xfrm>
            <a:off x="0" y="0"/>
            <a:ext cx="9144000" cy="5873012"/>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hape 29"/>
          <p:cNvSpPr txBox="1">
            <a:spLocks noGrp="1"/>
          </p:cNvSpPr>
          <p:nvPr>
            <p:ph type="title"/>
          </p:nvPr>
        </p:nvSpPr>
        <p:spPr>
          <a:xfrm>
            <a:off x="323528" y="274650"/>
            <a:ext cx="8568952" cy="706077"/>
          </a:xfrm>
          <a:prstGeom prst="rect">
            <a:avLst/>
          </a:prstGeom>
        </p:spPr>
        <p:txBody>
          <a:bodyPr>
            <a:normAutofit/>
          </a:bodyPr>
          <a:lstStyle>
            <a:lvl1pPr lvl="0" algn="l">
              <a:spcBef>
                <a:spcPts val="0"/>
              </a:spcBef>
              <a:defRPr sz="3000" b="1" i="0">
                <a:solidFill>
                  <a:schemeClr val="bg1"/>
                </a:solidFill>
                <a:latin typeface="Arial" panose="020B0604020202020204" pitchFamily="34" charset="0"/>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51868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 1 column">
    <p:spTree>
      <p:nvGrpSpPr>
        <p:cNvPr id="1" name="Shape 28"/>
        <p:cNvGrpSpPr/>
        <p:nvPr/>
      </p:nvGrpSpPr>
      <p:grpSpPr>
        <a:xfrm>
          <a:off x="0" y="0"/>
          <a:ext cx="0" cy="0"/>
          <a:chOff x="0" y="0"/>
          <a:chExt cx="0" cy="0"/>
        </a:xfrm>
      </p:grpSpPr>
      <p:sp>
        <p:nvSpPr>
          <p:cNvPr id="2" name="Rectangle 1">
            <a:extLst>
              <a:ext uri="{FF2B5EF4-FFF2-40B4-BE49-F238E27FC236}">
                <a16:creationId xmlns:a16="http://schemas.microsoft.com/office/drawing/2014/main" id="{82C6E8E2-8B01-9BCA-2E50-599D70E495FD}"/>
              </a:ext>
            </a:extLst>
          </p:cNvPr>
          <p:cNvSpPr/>
          <p:nvPr userDrawn="1"/>
        </p:nvSpPr>
        <p:spPr>
          <a:xfrm>
            <a:off x="0" y="0"/>
            <a:ext cx="9144000" cy="5873012"/>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hape 29"/>
          <p:cNvSpPr txBox="1">
            <a:spLocks noGrp="1"/>
          </p:cNvSpPr>
          <p:nvPr>
            <p:ph type="title"/>
          </p:nvPr>
        </p:nvSpPr>
        <p:spPr>
          <a:xfrm>
            <a:off x="323528" y="274650"/>
            <a:ext cx="8568952" cy="706077"/>
          </a:xfrm>
          <a:prstGeom prst="rect">
            <a:avLst/>
          </a:prstGeom>
        </p:spPr>
        <p:txBody>
          <a:bodyPr>
            <a:normAutofit/>
          </a:bodyPr>
          <a:lstStyle>
            <a:lvl1pPr lvl="0" algn="l">
              <a:spcBef>
                <a:spcPts val="0"/>
              </a:spcBef>
              <a:defRPr sz="3000" b="1" i="0">
                <a:solidFill>
                  <a:srgbClr val="0070C0"/>
                </a:solidFill>
                <a:latin typeface="Arial" panose="020B0604020202020204" pitchFamily="34" charset="0"/>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1891380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 1 column">
    <p:spTree>
      <p:nvGrpSpPr>
        <p:cNvPr id="1" name="Shape 28"/>
        <p:cNvGrpSpPr/>
        <p:nvPr/>
      </p:nvGrpSpPr>
      <p:grpSpPr>
        <a:xfrm>
          <a:off x="0" y="0"/>
          <a:ext cx="0" cy="0"/>
          <a:chOff x="0" y="0"/>
          <a:chExt cx="0" cy="0"/>
        </a:xfrm>
      </p:grpSpPr>
      <p:sp>
        <p:nvSpPr>
          <p:cNvPr id="2" name="Rectangle 1">
            <a:extLst>
              <a:ext uri="{FF2B5EF4-FFF2-40B4-BE49-F238E27FC236}">
                <a16:creationId xmlns:a16="http://schemas.microsoft.com/office/drawing/2014/main" id="{F31663E7-6B0C-E1CC-C9AB-006053C2B3D4}"/>
              </a:ext>
            </a:extLst>
          </p:cNvPr>
          <p:cNvSpPr/>
          <p:nvPr userDrawn="1"/>
        </p:nvSpPr>
        <p:spPr>
          <a:xfrm>
            <a:off x="0" y="0"/>
            <a:ext cx="9144000" cy="5877272"/>
          </a:xfrm>
          <a:prstGeom prst="rect">
            <a:avLst/>
          </a:prstGeom>
          <a:solidFill>
            <a:srgbClr val="5415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hape 29"/>
          <p:cNvSpPr txBox="1">
            <a:spLocks noGrp="1"/>
          </p:cNvSpPr>
          <p:nvPr>
            <p:ph type="title"/>
          </p:nvPr>
        </p:nvSpPr>
        <p:spPr>
          <a:xfrm>
            <a:off x="323528" y="274650"/>
            <a:ext cx="8568952" cy="706077"/>
          </a:xfrm>
          <a:prstGeom prst="rect">
            <a:avLst/>
          </a:prstGeom>
        </p:spPr>
        <p:txBody>
          <a:bodyPr>
            <a:normAutofit/>
          </a:bodyPr>
          <a:lstStyle>
            <a:lvl1pPr lvl="0" algn="l">
              <a:spcBef>
                <a:spcPts val="0"/>
              </a:spcBef>
              <a:defRPr sz="3000" b="1" i="0">
                <a:solidFill>
                  <a:schemeClr val="bg1"/>
                </a:solidFill>
                <a:latin typeface="Arial" panose="020B0604020202020204" pitchFamily="34" charset="0"/>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291932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 1 column">
    <p:spTree>
      <p:nvGrpSpPr>
        <p:cNvPr id="1" name="Shape 28"/>
        <p:cNvGrpSpPr/>
        <p:nvPr/>
      </p:nvGrpSpPr>
      <p:grpSpPr>
        <a:xfrm>
          <a:off x="0" y="0"/>
          <a:ext cx="0" cy="0"/>
          <a:chOff x="0" y="0"/>
          <a:chExt cx="0" cy="0"/>
        </a:xfrm>
      </p:grpSpPr>
      <p:sp>
        <p:nvSpPr>
          <p:cNvPr id="2" name="Rectangle 1">
            <a:extLst>
              <a:ext uri="{FF2B5EF4-FFF2-40B4-BE49-F238E27FC236}">
                <a16:creationId xmlns:a16="http://schemas.microsoft.com/office/drawing/2014/main" id="{F31663E7-6B0C-E1CC-C9AB-006053C2B3D4}"/>
              </a:ext>
            </a:extLst>
          </p:cNvPr>
          <p:cNvSpPr/>
          <p:nvPr userDrawn="1"/>
        </p:nvSpPr>
        <p:spPr>
          <a:xfrm>
            <a:off x="0" y="0"/>
            <a:ext cx="9144000" cy="5877272"/>
          </a:xfrm>
          <a:prstGeom prst="rect">
            <a:avLst/>
          </a:prstGeom>
          <a:solidFill>
            <a:srgbClr val="38C4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hape 29"/>
          <p:cNvSpPr txBox="1">
            <a:spLocks noGrp="1"/>
          </p:cNvSpPr>
          <p:nvPr>
            <p:ph type="title"/>
          </p:nvPr>
        </p:nvSpPr>
        <p:spPr>
          <a:xfrm>
            <a:off x="323528" y="274650"/>
            <a:ext cx="8568952" cy="706077"/>
          </a:xfrm>
          <a:prstGeom prst="rect">
            <a:avLst/>
          </a:prstGeom>
        </p:spPr>
        <p:txBody>
          <a:bodyPr>
            <a:normAutofit/>
          </a:bodyPr>
          <a:lstStyle>
            <a:lvl1pPr lvl="0" algn="l">
              <a:spcBef>
                <a:spcPts val="0"/>
              </a:spcBef>
              <a:defRPr sz="3000" b="1" i="0">
                <a:solidFill>
                  <a:schemeClr val="bg1"/>
                </a:solidFill>
                <a:latin typeface="Arial" panose="020B0604020202020204" pitchFamily="34" charset="0"/>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1631680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close-up of a white surface&#10;&#10;Description automatically generated">
            <a:extLst>
              <a:ext uri="{FF2B5EF4-FFF2-40B4-BE49-F238E27FC236}">
                <a16:creationId xmlns:a16="http://schemas.microsoft.com/office/drawing/2014/main" id="{6FD13AAF-5ABC-F6A8-BA12-16CDDFA26B58}"/>
              </a:ext>
            </a:extLst>
          </p:cNvPr>
          <p:cNvPicPr>
            <a:picLocks noChangeAspect="1"/>
          </p:cNvPicPr>
          <p:nvPr userDrawn="1"/>
        </p:nvPicPr>
        <p:blipFill>
          <a:blip r:embed="rId11" cstate="email">
            <a:alphaModFix amt="51000"/>
            <a:extLst>
              <a:ext uri="{28A0092B-C50C-407E-A947-70E740481C1C}">
                <a14:useLocalDpi xmlns:a14="http://schemas.microsoft.com/office/drawing/2010/main"/>
              </a:ext>
            </a:extLst>
          </a:blip>
          <a:stretch>
            <a:fillRect/>
          </a:stretch>
        </p:blipFill>
        <p:spPr>
          <a:xfrm>
            <a:off x="0" y="0"/>
            <a:ext cx="9144000" cy="6096000"/>
          </a:xfrm>
          <a:prstGeom prst="rect">
            <a:avLst/>
          </a:prstGeom>
        </p:spPr>
      </p:pic>
      <p:sp>
        <p:nvSpPr>
          <p:cNvPr id="8" name="Rectangle 7">
            <a:extLst>
              <a:ext uri="{FF2B5EF4-FFF2-40B4-BE49-F238E27FC236}">
                <a16:creationId xmlns:a16="http://schemas.microsoft.com/office/drawing/2014/main" id="{7E16B8E1-0A4D-F759-2706-EBCC40E024E5}"/>
              </a:ext>
            </a:extLst>
          </p:cNvPr>
          <p:cNvSpPr/>
          <p:nvPr userDrawn="1"/>
        </p:nvSpPr>
        <p:spPr>
          <a:xfrm>
            <a:off x="0" y="6021288"/>
            <a:ext cx="9144000" cy="836712"/>
          </a:xfrm>
          <a:prstGeom prst="rect">
            <a:avLst/>
          </a:prstGeom>
          <a:solidFill>
            <a:srgbClr val="38C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cs typeface="Arial" panose="020B0604020202020204" pitchFamily="34" charset="0"/>
            </a:endParaRPr>
          </a:p>
        </p:txBody>
      </p:sp>
      <p:pic>
        <p:nvPicPr>
          <p:cNvPr id="9" name="Graphic 8">
            <a:extLst>
              <a:ext uri="{FF2B5EF4-FFF2-40B4-BE49-F238E27FC236}">
                <a16:creationId xmlns:a16="http://schemas.microsoft.com/office/drawing/2014/main" id="{084B4473-C6A6-8857-8CD3-66A319F6E61B}"/>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7728063" y="6144248"/>
            <a:ext cx="1287495" cy="616547"/>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1820380352"/>
      </p:ext>
    </p:extLst>
  </p:cSld>
  <p:clrMap bg1="lt1" tx1="dk1" bg2="lt2" tx2="dk2" accent1="accent1" accent2="accent2" accent3="accent3" accent4="accent4" accent5="accent5" accent6="accent6" hlink="hlink" folHlink="folHlink"/>
  <p:sldLayoutIdLst>
    <p:sldLayoutId id="2147483684"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p:txStyles>
    <p:titleStyle>
      <a:lvl1pPr algn="l" defTabSz="914400" rtl="0" eaLnBrk="1" latinLnBrk="0" hangingPunct="1">
        <a:spcBef>
          <a:spcPct val="0"/>
        </a:spcBef>
        <a:buNone/>
        <a:defRPr sz="4400" b="1" kern="1200">
          <a:solidFill>
            <a:srgbClr val="0070C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0.svg"/><Relationship Id="rId5" Type="http://schemas.openxmlformats.org/officeDocument/2006/relationships/image" Target="../media/image18.png"/><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25.png"/><Relationship Id="rId18" Type="http://schemas.openxmlformats.org/officeDocument/2006/relationships/image" Target="../media/image48.sv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42.svg"/><Relationship Id="rId17" Type="http://schemas.openxmlformats.org/officeDocument/2006/relationships/image" Target="../media/image27.png"/><Relationship Id="rId2" Type="http://schemas.openxmlformats.org/officeDocument/2006/relationships/notesSlide" Target="../notesSlides/notesSlide13.xml"/><Relationship Id="rId16" Type="http://schemas.openxmlformats.org/officeDocument/2006/relationships/image" Target="../media/image46.svg"/><Relationship Id="rId1" Type="http://schemas.openxmlformats.org/officeDocument/2006/relationships/slideLayout" Target="../slideLayouts/slideLayout4.xml"/><Relationship Id="rId6" Type="http://schemas.openxmlformats.org/officeDocument/2006/relationships/image" Target="../media/image36.svg"/><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6.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23.png"/><Relationship Id="rId14" Type="http://schemas.openxmlformats.org/officeDocument/2006/relationships/image" Target="../media/image44.svg"/></Relationships>
</file>

<file path=ppt/slides/_rels/slide1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2.svg"/><Relationship Id="rId5" Type="http://schemas.openxmlformats.org/officeDocument/2006/relationships/image" Target="../media/image29.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18" Type="http://schemas.openxmlformats.org/officeDocument/2006/relationships/image" Target="../media/image48.svg"/><Relationship Id="rId3" Type="http://schemas.openxmlformats.org/officeDocument/2006/relationships/image" Target="../media/image20.png"/><Relationship Id="rId2" Type="http://schemas.openxmlformats.org/officeDocument/2006/relationships/notesSlide" Target="../notesSlides/notesSlide15.xml"/><Relationship Id="rId20"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52.svg"/><Relationship Id="rId5" Type="http://schemas.openxmlformats.org/officeDocument/2006/relationships/image" Target="../media/image27.png"/><Relationship Id="rId19" Type="http://schemas.openxmlformats.org/officeDocument/2006/relationships/image" Target="../media/image29.png"/><Relationship Id="rId4" Type="http://schemas.openxmlformats.org/officeDocument/2006/relationships/image" Target="../media/image34.sv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58.sv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62.svg"/><Relationship Id="rId5" Type="http://schemas.openxmlformats.org/officeDocument/2006/relationships/image" Target="../media/image35.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68.svg"/><Relationship Id="rId5" Type="http://schemas.openxmlformats.org/officeDocument/2006/relationships/image" Target="../media/image38.png"/><Relationship Id="rId4" Type="http://schemas.openxmlformats.org/officeDocument/2006/relationships/image" Target="../media/image66.sv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72.sv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74.svg"/></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76.sv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50.sv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78.sv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80.sv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5.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hyperlink" Target="https://www2.hse.ie/living-well/exercise/active-for-your-lifestyle/" TargetMode="External"/><Relationship Id="rId3" Type="http://schemas.openxmlformats.org/officeDocument/2006/relationships/hyperlink" Target="http://www.hellobrain.eu/en" TargetMode="External"/><Relationship Id="rId7" Type="http://schemas.openxmlformats.org/officeDocument/2006/relationships/hyperlink" Target="https://www2.hse.ie/living-well/healthy-eating/"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www.quit.ie/" TargetMode="External"/><Relationship Id="rId5" Type="http://schemas.openxmlformats.org/officeDocument/2006/relationships/hyperlink" Target="http://www.askaboutalcohol.ie/" TargetMode="External"/><Relationship Id="rId4" Type="http://schemas.openxmlformats.org/officeDocument/2006/relationships/hyperlink" Target="https://www.gbhi.org/about" TargetMode="External"/><Relationship Id="rId9" Type="http://schemas.openxmlformats.org/officeDocument/2006/relationships/hyperlink" Target="http://www.yourmentalhealth.ie/"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alzheimer.ie/about-dementia/i-am-worried/"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22.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2D7798-FEBA-4E77-3563-1EB14FD2FF14}"/>
              </a:ext>
            </a:extLst>
          </p:cNvPr>
          <p:cNvSpPr/>
          <p:nvPr/>
        </p:nvSpPr>
        <p:spPr>
          <a:xfrm>
            <a:off x="0" y="0"/>
            <a:ext cx="9144000" cy="5877272"/>
          </a:xfrm>
          <a:prstGeom prst="rect">
            <a:avLst/>
          </a:prstGeom>
          <a:solidFill>
            <a:srgbClr val="25C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3528" y="274650"/>
            <a:ext cx="8568952" cy="1426158"/>
          </a:xfrm>
        </p:spPr>
        <p:txBody>
          <a:bodyPr>
            <a:normAutofit/>
          </a:bodyPr>
          <a:lstStyle/>
          <a:p>
            <a:pPr algn="ctr"/>
            <a:r>
              <a:rPr lang="en-IE" sz="6000" dirty="0">
                <a:solidFill>
                  <a:schemeClr val="bg1"/>
                </a:solidFill>
                <a:latin typeface="Arial" panose="020B0604020202020204" pitchFamily="34" charset="0"/>
                <a:cs typeface="Arial" panose="020B0604020202020204" pitchFamily="34" charset="0"/>
              </a:rPr>
              <a:t>Think Brain Health</a:t>
            </a:r>
          </a:p>
        </p:txBody>
      </p:sp>
      <p:grpSp>
        <p:nvGrpSpPr>
          <p:cNvPr id="5" name="Group 4">
            <a:extLst>
              <a:ext uri="{FF2B5EF4-FFF2-40B4-BE49-F238E27FC236}">
                <a16:creationId xmlns:a16="http://schemas.microsoft.com/office/drawing/2014/main" id="{3D7668C1-565D-8530-2FA8-2F1EC3D6E345}"/>
              </a:ext>
            </a:extLst>
          </p:cNvPr>
          <p:cNvGrpSpPr/>
          <p:nvPr/>
        </p:nvGrpSpPr>
        <p:grpSpPr>
          <a:xfrm>
            <a:off x="1219200" y="1844824"/>
            <a:ext cx="6705600" cy="3168352"/>
            <a:chOff x="0" y="1110848"/>
            <a:chExt cx="9144000" cy="4320480"/>
          </a:xfrm>
        </p:grpSpPr>
        <p:pic>
          <p:nvPicPr>
            <p:cNvPr id="4" name="Picture 3">
              <a:extLst>
                <a:ext uri="{FF2B5EF4-FFF2-40B4-BE49-F238E27FC236}">
                  <a16:creationId xmlns:a16="http://schemas.microsoft.com/office/drawing/2014/main" id="{AA7C9892-A5D8-426B-9869-5140883E10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110848"/>
              <a:ext cx="9144000" cy="4320480"/>
            </a:xfrm>
            <a:prstGeom prst="rect">
              <a:avLst/>
            </a:prstGeom>
          </p:spPr>
        </p:pic>
        <p:sp>
          <p:nvSpPr>
            <p:cNvPr id="3" name="Rectangle 2">
              <a:extLst>
                <a:ext uri="{FF2B5EF4-FFF2-40B4-BE49-F238E27FC236}">
                  <a16:creationId xmlns:a16="http://schemas.microsoft.com/office/drawing/2014/main" id="{8CFE44B2-EBFA-1D2C-040C-8B28B6C822EA}"/>
                </a:ext>
              </a:extLst>
            </p:cNvPr>
            <p:cNvSpPr/>
            <p:nvPr/>
          </p:nvSpPr>
          <p:spPr>
            <a:xfrm>
              <a:off x="7236296" y="4869160"/>
              <a:ext cx="1800200" cy="562168"/>
            </a:xfrm>
            <a:prstGeom prst="rect">
              <a:avLst/>
            </a:prstGeom>
            <a:solidFill>
              <a:srgbClr val="25C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75914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ight Brace 19">
            <a:extLst>
              <a:ext uri="{FF2B5EF4-FFF2-40B4-BE49-F238E27FC236}">
                <a16:creationId xmlns:a16="http://schemas.microsoft.com/office/drawing/2014/main" id="{EA1EEDA3-7144-6A08-2E14-544AB30BE31B}"/>
              </a:ext>
            </a:extLst>
          </p:cNvPr>
          <p:cNvSpPr/>
          <p:nvPr/>
        </p:nvSpPr>
        <p:spPr>
          <a:xfrm>
            <a:off x="3585340" y="4306039"/>
            <a:ext cx="689385" cy="1190068"/>
          </a:xfrm>
          <a:prstGeom prst="rightBrace">
            <a:avLst>
              <a:gd name="adj1" fmla="val 0"/>
              <a:gd name="adj2" fmla="val 50979"/>
            </a:avLst>
          </a:prstGeom>
          <a:ln w="34925">
            <a:solidFill>
              <a:srgbClr val="54154A"/>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ight Brace 14">
            <a:extLst>
              <a:ext uri="{FF2B5EF4-FFF2-40B4-BE49-F238E27FC236}">
                <a16:creationId xmlns:a16="http://schemas.microsoft.com/office/drawing/2014/main" id="{5D8D198C-BDE3-73DB-5C76-8E1A0F20C8AA}"/>
              </a:ext>
            </a:extLst>
          </p:cNvPr>
          <p:cNvSpPr/>
          <p:nvPr/>
        </p:nvSpPr>
        <p:spPr>
          <a:xfrm>
            <a:off x="6467679" y="3158779"/>
            <a:ext cx="689385" cy="1528320"/>
          </a:xfrm>
          <a:prstGeom prst="rightBrace">
            <a:avLst>
              <a:gd name="adj1" fmla="val 0"/>
              <a:gd name="adj2" fmla="val 50979"/>
            </a:avLst>
          </a:prstGeom>
          <a:ln w="34925">
            <a:solidFill>
              <a:srgbClr val="54154A"/>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a:extLst>
              <a:ext uri="{FF2B5EF4-FFF2-40B4-BE49-F238E27FC236}">
                <a16:creationId xmlns:a16="http://schemas.microsoft.com/office/drawing/2014/main" id="{15738914-1368-C0D4-D789-8275AF5EB22F}"/>
              </a:ext>
            </a:extLst>
          </p:cNvPr>
          <p:cNvSpPr>
            <a:spLocks noGrp="1"/>
          </p:cNvSpPr>
          <p:nvPr>
            <p:ph type="title"/>
          </p:nvPr>
        </p:nvSpPr>
        <p:spPr>
          <a:xfrm>
            <a:off x="251520" y="94055"/>
            <a:ext cx="8568952" cy="706077"/>
          </a:xfrm>
        </p:spPr>
        <p:txBody>
          <a:bodyPr>
            <a:normAutofit/>
          </a:bodyPr>
          <a:lstStyle/>
          <a:p>
            <a:r>
              <a:rPr lang="en-US" dirty="0" smtClean="0"/>
              <a:t>There are 14 modifiable risk factors</a:t>
            </a:r>
            <a:endParaRPr lang="en-US" dirty="0"/>
          </a:p>
        </p:txBody>
      </p:sp>
      <p:sp>
        <p:nvSpPr>
          <p:cNvPr id="4" name="Rounded Rectangle 3">
            <a:extLst>
              <a:ext uri="{FF2B5EF4-FFF2-40B4-BE49-F238E27FC236}">
                <a16:creationId xmlns:a16="http://schemas.microsoft.com/office/drawing/2014/main" id="{4C8849B6-5690-57C4-1479-72AD581DF1C7}"/>
              </a:ext>
            </a:extLst>
          </p:cNvPr>
          <p:cNvSpPr/>
          <p:nvPr/>
        </p:nvSpPr>
        <p:spPr>
          <a:xfrm>
            <a:off x="7493056" y="3356992"/>
            <a:ext cx="1512168" cy="1159079"/>
          </a:xfrm>
          <a:prstGeom prst="roundRect">
            <a:avLst>
              <a:gd name="adj" fmla="val 27662"/>
            </a:avLst>
          </a:prstGeom>
          <a:solidFill>
            <a:srgbClr val="5415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Reducing the risk of dementia</a:t>
            </a:r>
            <a:endParaRPr lang="en-US" b="1" dirty="0">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1682DD68-A879-FC95-BAAE-BED9420FC3EB}"/>
              </a:ext>
            </a:extLst>
          </p:cNvPr>
          <p:cNvSpPr/>
          <p:nvPr/>
        </p:nvSpPr>
        <p:spPr>
          <a:xfrm>
            <a:off x="4307439" y="1972531"/>
            <a:ext cx="2310510" cy="2133600"/>
          </a:xfrm>
          <a:prstGeom prst="roundRect">
            <a:avLst/>
          </a:prstGeom>
          <a:solidFill>
            <a:srgbClr val="25C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Reduced neuropathological damage (amyloid or tau-mediated, vascular or inflammatory)</a:t>
            </a:r>
          </a:p>
        </p:txBody>
      </p:sp>
      <p:sp>
        <p:nvSpPr>
          <p:cNvPr id="6" name="Rounded Rectangle 5">
            <a:extLst>
              <a:ext uri="{FF2B5EF4-FFF2-40B4-BE49-F238E27FC236}">
                <a16:creationId xmlns:a16="http://schemas.microsoft.com/office/drawing/2014/main" id="{9C1C4124-EDCE-1FB7-01E4-96BAD37E10BC}"/>
              </a:ext>
            </a:extLst>
          </p:cNvPr>
          <p:cNvSpPr/>
          <p:nvPr/>
        </p:nvSpPr>
        <p:spPr>
          <a:xfrm>
            <a:off x="4307439" y="4245899"/>
            <a:ext cx="2310510" cy="1627448"/>
          </a:xfrm>
          <a:prstGeom prst="roundRect">
            <a:avLst/>
          </a:prstGeom>
          <a:solidFill>
            <a:srgbClr val="25C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Increased and maintained cognitive reserve</a:t>
            </a:r>
          </a:p>
        </p:txBody>
      </p:sp>
      <p:sp>
        <p:nvSpPr>
          <p:cNvPr id="17" name="Triangle 16">
            <a:extLst>
              <a:ext uri="{FF2B5EF4-FFF2-40B4-BE49-F238E27FC236}">
                <a16:creationId xmlns:a16="http://schemas.microsoft.com/office/drawing/2014/main" id="{95CFC6D2-AE0E-D1CE-3838-A8BA69888437}"/>
              </a:ext>
            </a:extLst>
          </p:cNvPr>
          <p:cNvSpPr/>
          <p:nvPr/>
        </p:nvSpPr>
        <p:spPr>
          <a:xfrm rot="5400000">
            <a:off x="7011370" y="3724210"/>
            <a:ext cx="461051" cy="397458"/>
          </a:xfrm>
          <a:prstGeom prs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Brace 17">
            <a:extLst>
              <a:ext uri="{FF2B5EF4-FFF2-40B4-BE49-F238E27FC236}">
                <a16:creationId xmlns:a16="http://schemas.microsoft.com/office/drawing/2014/main" id="{D6688305-0266-19BC-A992-EC3A365B1949}"/>
              </a:ext>
            </a:extLst>
          </p:cNvPr>
          <p:cNvSpPr/>
          <p:nvPr/>
        </p:nvSpPr>
        <p:spPr>
          <a:xfrm>
            <a:off x="3585340" y="2172439"/>
            <a:ext cx="689385" cy="1719882"/>
          </a:xfrm>
          <a:prstGeom prst="rightBrace">
            <a:avLst>
              <a:gd name="adj1" fmla="val 0"/>
              <a:gd name="adj2" fmla="val 50979"/>
            </a:avLst>
          </a:prstGeom>
          <a:ln w="34925">
            <a:solidFill>
              <a:srgbClr val="54154A"/>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ounded Rectangle 6">
            <a:extLst>
              <a:ext uri="{FF2B5EF4-FFF2-40B4-BE49-F238E27FC236}">
                <a16:creationId xmlns:a16="http://schemas.microsoft.com/office/drawing/2014/main" id="{8894D656-CC03-9801-C221-F0A3EE600BF8}"/>
              </a:ext>
            </a:extLst>
          </p:cNvPr>
          <p:cNvSpPr/>
          <p:nvPr/>
        </p:nvSpPr>
        <p:spPr>
          <a:xfrm>
            <a:off x="0" y="800132"/>
            <a:ext cx="3768323" cy="2232248"/>
          </a:xfrm>
          <a:prstGeom prst="roundRect">
            <a:avLst>
              <a:gd name="adj" fmla="val 7218"/>
            </a:avLst>
          </a:prstGeom>
          <a:solidFill>
            <a:srgbClr val="D17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err="1" smtClean="0">
                <a:latin typeface="Arial" panose="020B0604020202020204" pitchFamily="34" charset="0"/>
                <a:cs typeface="Arial" panose="020B0604020202020204" pitchFamily="34" charset="0"/>
              </a:rPr>
              <a:t>Minimise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diabetes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Treat hypertension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Prevent head injury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Stop smoking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Reduce air pollution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Reduce midlife </a:t>
            </a:r>
            <a:r>
              <a:rPr lang="en-US" dirty="0" smtClean="0">
                <a:latin typeface="Arial" panose="020B0604020202020204" pitchFamily="34" charset="0"/>
                <a:cs typeface="Arial" panose="020B0604020202020204" pitchFamily="34" charset="0"/>
              </a:rPr>
              <a:t>obesity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Treat high LDL cholesterol</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id="{6DC789EE-756C-E4F0-D7B6-A88F7360EE67}"/>
              </a:ext>
            </a:extLst>
          </p:cNvPr>
          <p:cNvSpPr/>
          <p:nvPr/>
        </p:nvSpPr>
        <p:spPr>
          <a:xfrm>
            <a:off x="1" y="3174624"/>
            <a:ext cx="3768322" cy="1341447"/>
          </a:xfrm>
          <a:prstGeom prst="roundRect">
            <a:avLst>
              <a:gd name="adj" fmla="val 7218"/>
            </a:avLst>
          </a:prstGeom>
          <a:solidFill>
            <a:srgbClr val="D17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Maintain frequent </a:t>
            </a:r>
            <a:r>
              <a:rPr lang="en-US" dirty="0">
                <a:latin typeface="Arial" panose="020B0604020202020204" pitchFamily="34" charset="0"/>
                <a:cs typeface="Arial" panose="020B0604020202020204" pitchFamily="34" charset="0"/>
              </a:rPr>
              <a:t>exercise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Reduce occurrence of depression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Avoid excessive alcohol</a:t>
            </a:r>
          </a:p>
        </p:txBody>
      </p:sp>
      <p:sp>
        <p:nvSpPr>
          <p:cNvPr id="10" name="Rounded Rectangle 9">
            <a:extLst>
              <a:ext uri="{FF2B5EF4-FFF2-40B4-BE49-F238E27FC236}">
                <a16:creationId xmlns:a16="http://schemas.microsoft.com/office/drawing/2014/main" id="{CE7AC241-7DAB-ECC3-CA1A-B3BE5111CF1D}"/>
              </a:ext>
            </a:extLst>
          </p:cNvPr>
          <p:cNvSpPr/>
          <p:nvPr/>
        </p:nvSpPr>
        <p:spPr>
          <a:xfrm>
            <a:off x="0" y="4596932"/>
            <a:ext cx="3768323" cy="2038360"/>
          </a:xfrm>
          <a:prstGeom prst="roundRect">
            <a:avLst>
              <a:gd name="adj" fmla="val 7218"/>
            </a:avLst>
          </a:prstGeom>
          <a:solidFill>
            <a:srgbClr val="D17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Treat hearing </a:t>
            </a:r>
            <a:r>
              <a:rPr lang="en-US" dirty="0" smtClean="0">
                <a:latin typeface="Arial" panose="020B0604020202020204" pitchFamily="34" charset="0"/>
                <a:cs typeface="Arial" panose="020B0604020202020204" pitchFamily="34" charset="0"/>
              </a:rPr>
              <a:t>impairment</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Treat vision loss</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Maintain frequent </a:t>
            </a:r>
            <a:r>
              <a:rPr lang="en-US" dirty="0">
                <a:latin typeface="Arial" panose="020B0604020202020204" pitchFamily="34" charset="0"/>
                <a:cs typeface="Arial" panose="020B0604020202020204" pitchFamily="34" charset="0"/>
              </a:rPr>
              <a:t>social contact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Attain high level of education</a:t>
            </a:r>
          </a:p>
        </p:txBody>
      </p:sp>
    </p:spTree>
    <p:extLst>
      <p:ext uri="{BB962C8B-B14F-4D97-AF65-F5344CB8AC3E}">
        <p14:creationId xmlns:p14="http://schemas.microsoft.com/office/powerpoint/2010/main" val="315208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BA46BA-15B0-93B6-DD07-5229CF3452AE}"/>
              </a:ext>
            </a:extLst>
          </p:cNvPr>
          <p:cNvSpPr>
            <a:spLocks noGrp="1"/>
          </p:cNvSpPr>
          <p:nvPr>
            <p:ph type="title"/>
          </p:nvPr>
        </p:nvSpPr>
        <p:spPr>
          <a:xfrm>
            <a:off x="179512" y="260648"/>
            <a:ext cx="4608512" cy="1066118"/>
          </a:xfrm>
        </p:spPr>
        <p:txBody>
          <a:bodyPr>
            <a:noAutofit/>
          </a:bodyPr>
          <a:lstStyle/>
          <a:p>
            <a:r>
              <a:rPr lang="en-IE" sz="2800" b="1" dirty="0"/>
              <a:t>Dementia risk factors across the lifecycle</a:t>
            </a:r>
            <a:endParaRPr lang="en-US" sz="2800" dirty="0"/>
          </a:p>
        </p:txBody>
      </p:sp>
      <p:sp>
        <p:nvSpPr>
          <p:cNvPr id="11" name="Text Placeholder 10">
            <a:extLst>
              <a:ext uri="{FF2B5EF4-FFF2-40B4-BE49-F238E27FC236}">
                <a16:creationId xmlns:a16="http://schemas.microsoft.com/office/drawing/2014/main" id="{815C8C8E-C11B-1049-A81E-E71A18FFC0E9}"/>
              </a:ext>
            </a:extLst>
          </p:cNvPr>
          <p:cNvSpPr>
            <a:spLocks noGrp="1"/>
          </p:cNvSpPr>
          <p:nvPr>
            <p:ph type="body" sz="half" idx="4294967295"/>
          </p:nvPr>
        </p:nvSpPr>
        <p:spPr>
          <a:xfrm>
            <a:off x="323528" y="2103797"/>
            <a:ext cx="3712127" cy="4525963"/>
          </a:xfrm>
        </p:spPr>
        <p:txBody>
          <a:bodyPr>
            <a:normAutofit/>
          </a:bodyPr>
          <a:lstStyle/>
          <a:p>
            <a:r>
              <a:rPr lang="en-IE" sz="2400" dirty="0"/>
              <a:t>Lifestyle has a profound impact on our brain </a:t>
            </a:r>
            <a:r>
              <a:rPr lang="en-IE" sz="2400" dirty="0" smtClean="0"/>
              <a:t>health</a:t>
            </a:r>
          </a:p>
          <a:p>
            <a:pPr marL="0" indent="0">
              <a:buNone/>
            </a:pPr>
            <a:endParaRPr lang="en-IE" sz="2400" dirty="0"/>
          </a:p>
          <a:p>
            <a:r>
              <a:rPr lang="en-IE" sz="2400" dirty="0"/>
              <a:t>Very similar to advice given for stroke, heart disease and </a:t>
            </a:r>
            <a:r>
              <a:rPr lang="en-IE" sz="2400" dirty="0" smtClean="0"/>
              <a:t>cancer</a:t>
            </a:r>
            <a:endParaRPr lang="en-IE" sz="2400" dirty="0"/>
          </a:p>
        </p:txBody>
      </p:sp>
      <p:sp>
        <p:nvSpPr>
          <p:cNvPr id="2" name="TextBox 1">
            <a:extLst>
              <a:ext uri="{FF2B5EF4-FFF2-40B4-BE49-F238E27FC236}">
                <a16:creationId xmlns:a16="http://schemas.microsoft.com/office/drawing/2014/main" id="{E1F951BA-99C4-9241-BEBE-29AFA318C15E}"/>
              </a:ext>
            </a:extLst>
          </p:cNvPr>
          <p:cNvSpPr txBox="1"/>
          <p:nvPr/>
        </p:nvSpPr>
        <p:spPr>
          <a:xfrm>
            <a:off x="430366" y="6166305"/>
            <a:ext cx="3818965" cy="43858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hangingPunct="0"/>
            <a:r>
              <a:rPr lang="en-US" sz="1200" dirty="0">
                <a:solidFill>
                  <a:srgbClr val="000000"/>
                </a:solidFill>
                <a:sym typeface="Helvetica"/>
              </a:rPr>
              <a:t>Infographic: Dementia prevention, intervention and care: </a:t>
            </a:r>
            <a:r>
              <a:rPr lang="en-US" sz="1200" dirty="0" smtClean="0">
                <a:solidFill>
                  <a:srgbClr val="000000"/>
                </a:solidFill>
                <a:sym typeface="Helvetica"/>
              </a:rPr>
              <a:t>2024 </a:t>
            </a:r>
            <a:r>
              <a:rPr lang="en-US" sz="1200" dirty="0">
                <a:solidFill>
                  <a:srgbClr val="000000"/>
                </a:solidFill>
                <a:sym typeface="Helvetica"/>
              </a:rPr>
              <a:t>Report of the Lancet Commission, Prof Gill Livingston.</a:t>
            </a:r>
          </a:p>
        </p:txBody>
      </p:sp>
      <p:pic>
        <p:nvPicPr>
          <p:cNvPr id="4" name="Picture 3"/>
          <p:cNvPicPr>
            <a:picLocks noChangeAspect="1"/>
          </p:cNvPicPr>
          <p:nvPr/>
        </p:nvPicPr>
        <p:blipFill>
          <a:blip r:embed="rId3"/>
          <a:stretch>
            <a:fillRect/>
          </a:stretch>
        </p:blipFill>
        <p:spPr>
          <a:xfrm>
            <a:off x="4705095" y="22294"/>
            <a:ext cx="4502514" cy="6835706"/>
          </a:xfrm>
          <a:prstGeom prst="rect">
            <a:avLst/>
          </a:prstGeom>
        </p:spPr>
      </p:pic>
    </p:spTree>
    <p:extLst>
      <p:ext uri="{BB962C8B-B14F-4D97-AF65-F5344CB8AC3E}">
        <p14:creationId xmlns:p14="http://schemas.microsoft.com/office/powerpoint/2010/main" val="2857762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64704"/>
            <a:ext cx="7128792" cy="706077"/>
          </a:xfrm>
        </p:spPr>
        <p:txBody>
          <a:bodyPr>
            <a:normAutofit fontScale="90000"/>
          </a:bodyPr>
          <a:lstStyle/>
          <a:p>
            <a:pPr algn="ctr"/>
            <a:r>
              <a:rPr lang="en-IE" dirty="0"/>
              <a:t>Good overall health may help to maintain brain health </a:t>
            </a:r>
          </a:p>
        </p:txBody>
      </p:sp>
      <p:graphicFrame>
        <p:nvGraphicFramePr>
          <p:cNvPr id="3" name="Diagram 2"/>
          <p:cNvGraphicFramePr/>
          <p:nvPr>
            <p:extLst>
              <p:ext uri="{D42A27DB-BD31-4B8C-83A1-F6EECF244321}">
                <p14:modId xmlns:p14="http://schemas.microsoft.com/office/powerpoint/2010/main" val="2992164887"/>
              </p:ext>
            </p:extLst>
          </p:nvPr>
        </p:nvGraphicFramePr>
        <p:xfrm>
          <a:off x="971600" y="1340768"/>
          <a:ext cx="7632848"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4976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5E75924C-5FC3-C0C9-CB08-2D3858103B8F}"/>
              </a:ext>
            </a:extLst>
          </p:cNvPr>
          <p:cNvSpPr/>
          <p:nvPr/>
        </p:nvSpPr>
        <p:spPr>
          <a:xfrm>
            <a:off x="755576" y="2380473"/>
            <a:ext cx="2223943" cy="222394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7D11266-3FAF-EA12-6226-A363900A8D57}"/>
              </a:ext>
            </a:extLst>
          </p:cNvPr>
          <p:cNvSpPr/>
          <p:nvPr/>
        </p:nvSpPr>
        <p:spPr>
          <a:xfrm>
            <a:off x="3479922" y="1673463"/>
            <a:ext cx="2223943" cy="222394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0167209-F206-BB6F-0A22-6F8F9C4B0B01}"/>
              </a:ext>
            </a:extLst>
          </p:cNvPr>
          <p:cNvSpPr/>
          <p:nvPr/>
        </p:nvSpPr>
        <p:spPr>
          <a:xfrm>
            <a:off x="6204269" y="2427608"/>
            <a:ext cx="2223943" cy="222394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70687" y="4725021"/>
            <a:ext cx="2492991" cy="461665"/>
          </a:xfrm>
          <a:prstGeom prst="rect">
            <a:avLst/>
          </a:prstGeom>
          <a:noFill/>
        </p:spPr>
        <p:txBody>
          <a:bodyPr wrap="none" rtlCol="0">
            <a:spAutoFit/>
          </a:bodyPr>
          <a:lstStyle/>
          <a:p>
            <a:pPr algn="ctr"/>
            <a:r>
              <a:rPr lang="en-IE" sz="2400" b="1" dirty="0">
                <a:solidFill>
                  <a:schemeClr val="bg1"/>
                </a:solidFill>
                <a:latin typeface="Arial" panose="020B0604020202020204" pitchFamily="34" charset="0"/>
                <a:cs typeface="Arial" panose="020B0604020202020204" pitchFamily="34" charset="0"/>
              </a:rPr>
              <a:t>Love your heart</a:t>
            </a:r>
          </a:p>
        </p:txBody>
      </p:sp>
      <p:sp>
        <p:nvSpPr>
          <p:cNvPr id="3" name="Title 2">
            <a:extLst>
              <a:ext uri="{FF2B5EF4-FFF2-40B4-BE49-F238E27FC236}">
                <a16:creationId xmlns:a16="http://schemas.microsoft.com/office/drawing/2014/main" id="{EE27A864-8C10-D2D5-AF98-715A0BAA89AC}"/>
              </a:ext>
            </a:extLst>
          </p:cNvPr>
          <p:cNvSpPr>
            <a:spLocks noGrp="1"/>
          </p:cNvSpPr>
          <p:nvPr>
            <p:ph type="title"/>
          </p:nvPr>
        </p:nvSpPr>
        <p:spPr>
          <a:xfrm>
            <a:off x="307075" y="597956"/>
            <a:ext cx="8568952" cy="706077"/>
          </a:xfrm>
        </p:spPr>
        <p:txBody>
          <a:bodyPr>
            <a:normAutofit fontScale="90000"/>
          </a:bodyPr>
          <a:lstStyle/>
          <a:p>
            <a:pPr algn="ctr"/>
            <a:r>
              <a:rPr lang="en-IE" dirty="0" smtClean="0"/>
              <a:t>We can shape our messages around these themes</a:t>
            </a:r>
            <a:endParaRPr lang="en-US" dirty="0"/>
          </a:p>
        </p:txBody>
      </p:sp>
      <p:sp>
        <p:nvSpPr>
          <p:cNvPr id="7" name="TextBox 6">
            <a:extLst>
              <a:ext uri="{FF2B5EF4-FFF2-40B4-BE49-F238E27FC236}">
                <a16:creationId xmlns:a16="http://schemas.microsoft.com/office/drawing/2014/main" id="{04A8C164-1983-2869-9F16-A7441287BCC6}"/>
              </a:ext>
            </a:extLst>
          </p:cNvPr>
          <p:cNvSpPr txBox="1"/>
          <p:nvPr/>
        </p:nvSpPr>
        <p:spPr>
          <a:xfrm>
            <a:off x="3692592" y="4027911"/>
            <a:ext cx="1758816" cy="461665"/>
          </a:xfrm>
          <a:prstGeom prst="rect">
            <a:avLst/>
          </a:prstGeom>
          <a:noFill/>
        </p:spPr>
        <p:txBody>
          <a:bodyPr wrap="none" rtlCol="0">
            <a:spAutoFit/>
          </a:bodyPr>
          <a:lstStyle/>
          <a:p>
            <a:pPr algn="ctr"/>
            <a:r>
              <a:rPr lang="en-IE" sz="2400" b="1" dirty="0">
                <a:solidFill>
                  <a:schemeClr val="bg1"/>
                </a:solidFill>
                <a:latin typeface="Arial" panose="020B0604020202020204" pitchFamily="34" charset="0"/>
                <a:cs typeface="Arial" panose="020B0604020202020204" pitchFamily="34" charset="0"/>
              </a:rPr>
              <a:t>Stay sharp</a:t>
            </a:r>
          </a:p>
        </p:txBody>
      </p:sp>
      <p:sp>
        <p:nvSpPr>
          <p:cNvPr id="8" name="TextBox 7">
            <a:extLst>
              <a:ext uri="{FF2B5EF4-FFF2-40B4-BE49-F238E27FC236}">
                <a16:creationId xmlns:a16="http://schemas.microsoft.com/office/drawing/2014/main" id="{60420E60-130C-4DCD-881F-08C2416FA4BD}"/>
              </a:ext>
            </a:extLst>
          </p:cNvPr>
          <p:cNvSpPr txBox="1"/>
          <p:nvPr/>
        </p:nvSpPr>
        <p:spPr>
          <a:xfrm>
            <a:off x="6065630" y="4725021"/>
            <a:ext cx="2561920" cy="461665"/>
          </a:xfrm>
          <a:prstGeom prst="rect">
            <a:avLst/>
          </a:prstGeom>
          <a:noFill/>
        </p:spPr>
        <p:txBody>
          <a:bodyPr wrap="none" rtlCol="0">
            <a:spAutoFit/>
          </a:bodyPr>
          <a:lstStyle/>
          <a:p>
            <a:pPr algn="ctr"/>
            <a:r>
              <a:rPr lang="en-IE" sz="2400" b="1" dirty="0">
                <a:solidFill>
                  <a:schemeClr val="bg1"/>
                </a:solidFill>
                <a:latin typeface="Arial" panose="020B0604020202020204" pitchFamily="34" charset="0"/>
                <a:cs typeface="Arial" panose="020B0604020202020204" pitchFamily="34" charset="0"/>
              </a:rPr>
              <a:t>Keep connected</a:t>
            </a:r>
          </a:p>
        </p:txBody>
      </p:sp>
      <p:pic>
        <p:nvPicPr>
          <p:cNvPr id="10" name="Graphic 9">
            <a:extLst>
              <a:ext uri="{FF2B5EF4-FFF2-40B4-BE49-F238E27FC236}">
                <a16:creationId xmlns:a16="http://schemas.microsoft.com/office/drawing/2014/main" id="{F2C3D4DA-B47F-0D17-408A-EE867719CC1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563664" y="2259353"/>
            <a:ext cx="2546946" cy="2576221"/>
          </a:xfrm>
          <a:prstGeom prst="rect">
            <a:avLst/>
          </a:prstGeom>
        </p:spPr>
      </p:pic>
      <p:pic>
        <p:nvPicPr>
          <p:cNvPr id="14" name="Graphic 13">
            <a:extLst>
              <a:ext uri="{FF2B5EF4-FFF2-40B4-BE49-F238E27FC236}">
                <a16:creationId xmlns:a16="http://schemas.microsoft.com/office/drawing/2014/main" id="{0FAA3B84-8646-2B19-B27E-DE00F2391A7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6040835" y="2213497"/>
            <a:ext cx="2593263" cy="2622077"/>
          </a:xfrm>
          <a:prstGeom prst="rect">
            <a:avLst/>
          </a:prstGeom>
        </p:spPr>
      </p:pic>
      <p:pic>
        <p:nvPicPr>
          <p:cNvPr id="16" name="Graphic 15">
            <a:extLst>
              <a:ext uri="{FF2B5EF4-FFF2-40B4-BE49-F238E27FC236}">
                <a16:creationId xmlns:a16="http://schemas.microsoft.com/office/drawing/2014/main" id="{B0F2A6B4-2CA9-2C0A-61A8-423C8755CD09}"/>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3327436" y="1340768"/>
            <a:ext cx="2528231" cy="2673532"/>
          </a:xfrm>
          <a:prstGeom prst="rect">
            <a:avLst/>
          </a:prstGeom>
        </p:spPr>
      </p:pic>
    </p:spTree>
    <p:extLst>
      <p:ext uri="{BB962C8B-B14F-4D97-AF65-F5344CB8AC3E}">
        <p14:creationId xmlns:p14="http://schemas.microsoft.com/office/powerpoint/2010/main" val="2286895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l"/>
            <a:r>
              <a:rPr lang="en-IE" sz="2800" b="1" dirty="0"/>
              <a:t>Diet and Nutrition</a:t>
            </a:r>
          </a:p>
        </p:txBody>
      </p:sp>
      <p:sp>
        <p:nvSpPr>
          <p:cNvPr id="13" name="Content Placeholder 2"/>
          <p:cNvSpPr txBox="1">
            <a:spLocks/>
          </p:cNvSpPr>
          <p:nvPr/>
        </p:nvSpPr>
        <p:spPr>
          <a:xfrm>
            <a:off x="436216" y="1364991"/>
            <a:ext cx="5932782" cy="4983163"/>
          </a:xfrm>
          <a:prstGeom prst="rect">
            <a:avLst/>
          </a:prstGeom>
        </p:spPr>
        <p:txBody>
          <a:bodyPr vert="horz" lIns="91440" tIns="45720" rIns="91440" bIns="45720" rtlCol="0">
            <a:normAutofit/>
          </a:bodyPr>
          <a:lstStyle>
            <a:lvl1pPr marL="342900" lvl="0" indent="-342900" algn="l" defTabSz="914400" rtl="0" eaLnBrk="1" latinLnBrk="0" hangingPunct="1">
              <a:spcBef>
                <a:spcPts val="0"/>
              </a:spcBef>
              <a:buFont typeface="Arial" panose="020B0604020202020204" pitchFamily="34" charset="0"/>
              <a:buChar char="•"/>
              <a:defRPr sz="3200" kern="1200">
                <a:solidFill>
                  <a:schemeClr val="tx1"/>
                </a:solidFill>
                <a:latin typeface="+mn-lt"/>
                <a:ea typeface="+mn-ea"/>
                <a:cs typeface="+mn-cs"/>
              </a:defRPr>
            </a:lvl1pPr>
            <a:lvl2pPr marL="742950" lvl="1" indent="-285750" algn="l" defTabSz="914400" rtl="0" eaLnBrk="1" latinLnBrk="0" hangingPunct="1">
              <a:spcBef>
                <a:spcPts val="0"/>
              </a:spcBef>
              <a:buFont typeface="Arial" panose="020B0604020202020204" pitchFamily="34" charset="0"/>
              <a:buChar char="–"/>
              <a:defRPr sz="2800" kern="1200">
                <a:solidFill>
                  <a:schemeClr val="tx1"/>
                </a:solidFill>
                <a:latin typeface="+mn-lt"/>
                <a:ea typeface="+mn-ea"/>
                <a:cs typeface="+mn-cs"/>
              </a:defRPr>
            </a:lvl2pPr>
            <a:lvl3pPr marL="1143000" lvl="2" indent="-22860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3pPr>
            <a:lvl4pPr marL="1600200" lvl="3"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4pPr>
            <a:lvl5pPr marL="2057400" lvl="4"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6pPr>
            <a:lvl7pPr marL="2971800" lvl="6"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7pPr>
            <a:lvl8pPr marL="3429000" lvl="7"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8pPr>
            <a:lvl9pPr marL="3886200" lvl="8"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200" b="1" dirty="0">
                <a:solidFill>
                  <a:schemeClr val="bg1"/>
                </a:solidFill>
                <a:latin typeface="Arial" panose="020B0604020202020204" pitchFamily="34" charset="0"/>
                <a:cs typeface="Arial" panose="020B0604020202020204" pitchFamily="34" charset="0"/>
              </a:rPr>
              <a:t>A balanced diet is a good starting point to look after our body and mind.</a:t>
            </a:r>
          </a:p>
          <a:p>
            <a:pPr marL="0" indent="0">
              <a:buNone/>
            </a:pPr>
            <a:endParaRPr lang="en-US" sz="2200" b="1" dirty="0">
              <a:solidFill>
                <a:schemeClr val="bg1"/>
              </a:solidFill>
              <a:latin typeface="Arial" panose="020B0604020202020204" pitchFamily="34" charset="0"/>
              <a:cs typeface="Arial" panose="020B0604020202020204" pitchFamily="34" charset="0"/>
            </a:endParaRPr>
          </a:p>
          <a:p>
            <a:r>
              <a:rPr lang="en-US" sz="2200" dirty="0">
                <a:solidFill>
                  <a:schemeClr val="bg1"/>
                </a:solidFill>
                <a:latin typeface="Arial" panose="020B0604020202020204" pitchFamily="34" charset="0"/>
                <a:cs typeface="Arial" panose="020B0604020202020204" pitchFamily="34" charset="0"/>
              </a:rPr>
              <a:t>Nuts, seeds</a:t>
            </a:r>
            <a:r>
              <a:rPr lang="en-US" sz="2200" dirty="0" smtClean="0">
                <a:solidFill>
                  <a:schemeClr val="bg1"/>
                </a:solidFill>
                <a:latin typeface="Arial" panose="020B0604020202020204" pitchFamily="34" charset="0"/>
                <a:cs typeface="Arial" panose="020B0604020202020204" pitchFamily="34" charset="0"/>
              </a:rPr>
              <a:t>, </a:t>
            </a:r>
            <a:r>
              <a:rPr lang="en-US" sz="2200" dirty="0">
                <a:solidFill>
                  <a:schemeClr val="bg1"/>
                </a:solidFill>
                <a:latin typeface="Arial" panose="020B0604020202020204" pitchFamily="34" charset="0"/>
                <a:cs typeface="Arial" panose="020B0604020202020204" pitchFamily="34" charset="0"/>
              </a:rPr>
              <a:t>beans, whole </a:t>
            </a:r>
            <a:r>
              <a:rPr lang="en-US" sz="2200" dirty="0" smtClean="0">
                <a:solidFill>
                  <a:schemeClr val="bg1"/>
                </a:solidFill>
                <a:latin typeface="Arial" panose="020B0604020202020204" pitchFamily="34" charset="0"/>
                <a:cs typeface="Arial" panose="020B0604020202020204" pitchFamily="34" charset="0"/>
              </a:rPr>
              <a:t>grains, plant based foods</a:t>
            </a:r>
            <a:endParaRPr lang="en-US" sz="2200" dirty="0">
              <a:solidFill>
                <a:schemeClr val="bg1"/>
              </a:solidFill>
              <a:latin typeface="Arial" panose="020B0604020202020204" pitchFamily="34" charset="0"/>
              <a:cs typeface="Arial" panose="020B0604020202020204" pitchFamily="34" charset="0"/>
            </a:endParaRPr>
          </a:p>
          <a:p>
            <a:r>
              <a:rPr lang="en-US" sz="2200" dirty="0">
                <a:solidFill>
                  <a:schemeClr val="bg1"/>
                </a:solidFill>
                <a:latin typeface="Arial" panose="020B0604020202020204" pitchFamily="34" charset="0"/>
                <a:cs typeface="Arial" panose="020B0604020202020204" pitchFamily="34" charset="0"/>
              </a:rPr>
              <a:t>Lean meats and fish</a:t>
            </a:r>
          </a:p>
          <a:p>
            <a:r>
              <a:rPr lang="en-US" sz="2200" dirty="0">
                <a:solidFill>
                  <a:schemeClr val="bg1"/>
                </a:solidFill>
                <a:latin typeface="Arial" panose="020B0604020202020204" pitchFamily="34" charset="0"/>
                <a:cs typeface="Arial" panose="020B0604020202020204" pitchFamily="34" charset="0"/>
              </a:rPr>
              <a:t>Fruits </a:t>
            </a:r>
          </a:p>
          <a:p>
            <a:r>
              <a:rPr lang="en-US" sz="2200" dirty="0">
                <a:solidFill>
                  <a:schemeClr val="bg1"/>
                </a:solidFill>
                <a:latin typeface="Arial" panose="020B0604020202020204" pitchFamily="34" charset="0"/>
                <a:cs typeface="Arial" panose="020B0604020202020204" pitchFamily="34" charset="0"/>
              </a:rPr>
              <a:t>Vegetables</a:t>
            </a:r>
          </a:p>
          <a:p>
            <a:r>
              <a:rPr lang="en-US" sz="2200" dirty="0">
                <a:solidFill>
                  <a:schemeClr val="bg1"/>
                </a:solidFill>
                <a:latin typeface="Arial" panose="020B0604020202020204" pitchFamily="34" charset="0"/>
                <a:cs typeface="Arial" panose="020B0604020202020204" pitchFamily="34" charset="0"/>
              </a:rPr>
              <a:t>Olive oil</a:t>
            </a:r>
          </a:p>
          <a:p>
            <a:endParaRPr lang="en-US" sz="2200" dirty="0">
              <a:solidFill>
                <a:schemeClr val="bg1"/>
              </a:solidFill>
              <a:latin typeface="Arial" panose="020B0604020202020204" pitchFamily="34" charset="0"/>
              <a:cs typeface="Arial" panose="020B0604020202020204" pitchFamily="34" charset="0"/>
            </a:endParaRPr>
          </a:p>
          <a:p>
            <a:pPr marL="0" indent="0">
              <a:buNone/>
            </a:pPr>
            <a:r>
              <a:rPr lang="en-IE" sz="2200" dirty="0">
                <a:solidFill>
                  <a:schemeClr val="bg1"/>
                </a:solidFill>
                <a:latin typeface="Arial" panose="020B0604020202020204" pitchFamily="34" charset="0"/>
                <a:cs typeface="Arial" panose="020B0604020202020204" pitchFamily="34" charset="0"/>
              </a:rPr>
              <a:t>A wide variety of nourishing foods provides the energy and nutrients you need to keep your brain </a:t>
            </a:r>
            <a:r>
              <a:rPr lang="en-IE" sz="2200" dirty="0" smtClean="0">
                <a:solidFill>
                  <a:schemeClr val="bg1"/>
                </a:solidFill>
                <a:latin typeface="Arial" panose="020B0604020202020204" pitchFamily="34" charset="0"/>
                <a:cs typeface="Arial" panose="020B0604020202020204" pitchFamily="34" charset="0"/>
              </a:rPr>
              <a:t>healthy.</a:t>
            </a:r>
            <a:endParaRPr lang="en-US" sz="2200" dirty="0">
              <a:solidFill>
                <a:schemeClr val="bg1"/>
              </a:solidFill>
              <a:latin typeface="Arial" panose="020B0604020202020204" pitchFamily="34" charset="0"/>
              <a:cs typeface="Arial" panose="020B0604020202020204" pitchFamily="34" charset="0"/>
            </a:endParaRPr>
          </a:p>
        </p:txBody>
      </p:sp>
      <p:pic>
        <p:nvPicPr>
          <p:cNvPr id="4" name="Graphic 3">
            <a:extLst>
              <a:ext uri="{FF2B5EF4-FFF2-40B4-BE49-F238E27FC236}">
                <a16:creationId xmlns:a16="http://schemas.microsoft.com/office/drawing/2014/main" id="{A22DFECA-210D-04C4-CE2A-4DB1EAD6696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7585322" y="1339587"/>
            <a:ext cx="1374378" cy="1138770"/>
          </a:xfrm>
          <a:prstGeom prst="rect">
            <a:avLst/>
          </a:prstGeom>
        </p:spPr>
      </p:pic>
      <p:pic>
        <p:nvPicPr>
          <p:cNvPr id="7" name="Graphic 6">
            <a:extLst>
              <a:ext uri="{FF2B5EF4-FFF2-40B4-BE49-F238E27FC236}">
                <a16:creationId xmlns:a16="http://schemas.microsoft.com/office/drawing/2014/main" id="{450FD7D6-FBC5-C497-9F50-E07DBE5CAACA}"/>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6372200" y="4954344"/>
            <a:ext cx="968777" cy="922645"/>
          </a:xfrm>
          <a:prstGeom prst="rect">
            <a:avLst/>
          </a:prstGeom>
        </p:spPr>
      </p:pic>
      <p:pic>
        <p:nvPicPr>
          <p:cNvPr id="9" name="Graphic 8">
            <a:extLst>
              <a:ext uri="{FF2B5EF4-FFF2-40B4-BE49-F238E27FC236}">
                <a16:creationId xmlns:a16="http://schemas.microsoft.com/office/drawing/2014/main" id="{D76DB8C1-35FC-5C59-071D-5173761C306E}"/>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7710272" y="4541035"/>
            <a:ext cx="1287512" cy="1053419"/>
          </a:xfrm>
          <a:prstGeom prst="rect">
            <a:avLst/>
          </a:prstGeom>
        </p:spPr>
      </p:pic>
      <p:pic>
        <p:nvPicPr>
          <p:cNvPr id="11" name="Graphic 10">
            <a:extLst>
              <a:ext uri="{FF2B5EF4-FFF2-40B4-BE49-F238E27FC236}">
                <a16:creationId xmlns:a16="http://schemas.microsoft.com/office/drawing/2014/main" id="{F4493014-E1A9-95A0-84FE-785A506CA9F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6489370" y="2180189"/>
            <a:ext cx="1048516" cy="1173339"/>
          </a:xfrm>
          <a:prstGeom prst="rect">
            <a:avLst/>
          </a:prstGeom>
        </p:spPr>
      </p:pic>
      <p:pic>
        <p:nvPicPr>
          <p:cNvPr id="14" name="Graphic 13">
            <a:extLst>
              <a:ext uri="{FF2B5EF4-FFF2-40B4-BE49-F238E27FC236}">
                <a16:creationId xmlns:a16="http://schemas.microsoft.com/office/drawing/2014/main" id="{1B15DD11-8A7F-DF6F-83ED-9348B88CB1A2}"/>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a:off x="5000096" y="2661979"/>
            <a:ext cx="1271058" cy="1733261"/>
          </a:xfrm>
          <a:prstGeom prst="rect">
            <a:avLst/>
          </a:prstGeom>
        </p:spPr>
      </p:pic>
      <p:pic>
        <p:nvPicPr>
          <p:cNvPr id="16" name="Graphic 15">
            <a:extLst>
              <a:ext uri="{FF2B5EF4-FFF2-40B4-BE49-F238E27FC236}">
                <a16:creationId xmlns:a16="http://schemas.microsoft.com/office/drawing/2014/main" id="{A5CAD44F-EB8C-D4DB-513B-4C011A248261}"/>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 xmlns:asvg="http://schemas.microsoft.com/office/drawing/2016/SVG/main" r:embed="rId14"/>
              </a:ext>
            </a:extLst>
          </a:blip>
          <a:stretch>
            <a:fillRect/>
          </a:stretch>
        </p:blipFill>
        <p:spPr>
          <a:xfrm>
            <a:off x="6200012" y="3892184"/>
            <a:ext cx="2026496" cy="791964"/>
          </a:xfrm>
          <a:prstGeom prst="rect">
            <a:avLst/>
          </a:prstGeom>
        </p:spPr>
      </p:pic>
      <p:pic>
        <p:nvPicPr>
          <p:cNvPr id="18" name="Graphic 17">
            <a:extLst>
              <a:ext uri="{FF2B5EF4-FFF2-40B4-BE49-F238E27FC236}">
                <a16:creationId xmlns:a16="http://schemas.microsoft.com/office/drawing/2014/main" id="{E0EDDED4-9D40-70E5-43FE-35D911B9CE92}"/>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7712158" y="2956460"/>
            <a:ext cx="1028700" cy="900113"/>
          </a:xfrm>
          <a:prstGeom prst="rect">
            <a:avLst/>
          </a:prstGeom>
        </p:spPr>
      </p:pic>
      <p:pic>
        <p:nvPicPr>
          <p:cNvPr id="20" name="Graphic 19">
            <a:extLst>
              <a:ext uri="{FF2B5EF4-FFF2-40B4-BE49-F238E27FC236}">
                <a16:creationId xmlns:a16="http://schemas.microsoft.com/office/drawing/2014/main" id="{25E7B83E-B595-8045-E5B1-A4E7C0E2E778}"/>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 xmlns:asvg="http://schemas.microsoft.com/office/drawing/2016/SVG/main" r:embed="rId18"/>
              </a:ext>
            </a:extLst>
          </a:blip>
          <a:stretch>
            <a:fillRect/>
          </a:stretch>
        </p:blipFill>
        <p:spPr>
          <a:xfrm>
            <a:off x="6541384" y="737205"/>
            <a:ext cx="996502" cy="996502"/>
          </a:xfrm>
          <a:prstGeom prst="rect">
            <a:avLst/>
          </a:prstGeom>
        </p:spPr>
      </p:pic>
    </p:spTree>
    <p:extLst>
      <p:ext uri="{BB962C8B-B14F-4D97-AF65-F5344CB8AC3E}">
        <p14:creationId xmlns:p14="http://schemas.microsoft.com/office/powerpoint/2010/main" val="1348520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3850" y="1354018"/>
            <a:ext cx="5760318" cy="430887"/>
          </a:xfrm>
          <a:prstGeom prst="rect">
            <a:avLst/>
          </a:prstGeom>
        </p:spPr>
        <p:txBody>
          <a:bodyPr wrap="square">
            <a:spAutoFit/>
          </a:bodyPr>
          <a:lstStyle/>
          <a:p>
            <a:pPr>
              <a:spcAft>
                <a:spcPts val="1000"/>
              </a:spcAft>
            </a:pPr>
            <a:r>
              <a:rPr lang="en-IE" sz="2200" dirty="0">
                <a:latin typeface="Arial" panose="020B0604020202020204" pitchFamily="34" charset="0"/>
                <a:cs typeface="Arial" panose="020B0604020202020204" pitchFamily="34" charset="0"/>
              </a:rPr>
              <a:t>Being physically active can boost your brain.</a:t>
            </a:r>
            <a:endParaRPr lang="en-US" sz="22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323528" y="274650"/>
            <a:ext cx="8568952" cy="706077"/>
          </a:xfrm>
        </p:spPr>
        <p:txBody>
          <a:bodyPr>
            <a:normAutofit/>
          </a:bodyPr>
          <a:lstStyle/>
          <a:p>
            <a:r>
              <a:rPr lang="en-IE" dirty="0"/>
              <a:t>Physical activity</a:t>
            </a:r>
          </a:p>
        </p:txBody>
      </p:sp>
      <p:pic>
        <p:nvPicPr>
          <p:cNvPr id="6" name="Graphic 5">
            <a:extLst>
              <a:ext uri="{FF2B5EF4-FFF2-40B4-BE49-F238E27FC236}">
                <a16:creationId xmlns:a16="http://schemas.microsoft.com/office/drawing/2014/main" id="{5C71B62E-6ADA-7AF3-A290-88E1EF3040C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967730" y="3383602"/>
            <a:ext cx="2146300" cy="2095500"/>
          </a:xfrm>
          <a:prstGeom prst="rect">
            <a:avLst/>
          </a:prstGeom>
        </p:spPr>
      </p:pic>
      <p:pic>
        <p:nvPicPr>
          <p:cNvPr id="12" name="Graphic 11">
            <a:extLst>
              <a:ext uri="{FF2B5EF4-FFF2-40B4-BE49-F238E27FC236}">
                <a16:creationId xmlns:a16="http://schemas.microsoft.com/office/drawing/2014/main" id="{CCD396E3-D97A-F946-28B5-0852BA45F19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flipH="1">
            <a:off x="4302189" y="1992738"/>
            <a:ext cx="1739900" cy="2324100"/>
          </a:xfrm>
          <a:prstGeom prst="rect">
            <a:avLst/>
          </a:prstGeom>
        </p:spPr>
      </p:pic>
      <p:pic>
        <p:nvPicPr>
          <p:cNvPr id="14" name="Graphic 13">
            <a:extLst>
              <a:ext uri="{FF2B5EF4-FFF2-40B4-BE49-F238E27FC236}">
                <a16:creationId xmlns:a16="http://schemas.microsoft.com/office/drawing/2014/main" id="{838BF9F4-F8E7-2AE0-FDF2-E28F8C2426D9}"/>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396317" y="2247900"/>
            <a:ext cx="2235200" cy="2362200"/>
          </a:xfrm>
          <a:prstGeom prst="rect">
            <a:avLst/>
          </a:prstGeom>
        </p:spPr>
      </p:pic>
      <p:cxnSp>
        <p:nvCxnSpPr>
          <p:cNvPr id="16" name="Straight Connector 15">
            <a:extLst>
              <a:ext uri="{FF2B5EF4-FFF2-40B4-BE49-F238E27FC236}">
                <a16:creationId xmlns:a16="http://schemas.microsoft.com/office/drawing/2014/main" id="{F2D9D763-4563-0DA5-C3E8-FC2A730340DE}"/>
              </a:ext>
            </a:extLst>
          </p:cNvPr>
          <p:cNvCxnSpPr/>
          <p:nvPr/>
        </p:nvCxnSpPr>
        <p:spPr>
          <a:xfrm>
            <a:off x="413656" y="4724226"/>
            <a:ext cx="1686892"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A485215-E033-EAA0-4C7D-8B2FF6D52A10}"/>
              </a:ext>
            </a:extLst>
          </p:cNvPr>
          <p:cNvCxnSpPr>
            <a:cxnSpLocks/>
          </p:cNvCxnSpPr>
          <p:nvPr/>
        </p:nvCxnSpPr>
        <p:spPr>
          <a:xfrm>
            <a:off x="3923928" y="4724226"/>
            <a:ext cx="1163836"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0B75107-D043-DFF4-465C-0B08238C473D}"/>
              </a:ext>
            </a:extLst>
          </p:cNvPr>
          <p:cNvSpPr txBox="1"/>
          <p:nvPr/>
        </p:nvSpPr>
        <p:spPr>
          <a:xfrm>
            <a:off x="4828202" y="4178468"/>
            <a:ext cx="3888433" cy="1446550"/>
          </a:xfrm>
          <a:prstGeom prst="rect">
            <a:avLst/>
          </a:prstGeom>
          <a:noFill/>
        </p:spPr>
        <p:txBody>
          <a:bodyPr wrap="square">
            <a:spAutoFit/>
          </a:bodyPr>
          <a:lstStyle/>
          <a:p>
            <a:pPr algn="r">
              <a:spcAft>
                <a:spcPts val="1000"/>
              </a:spcAft>
            </a:pPr>
            <a:r>
              <a:rPr lang="en-IE" sz="2200" dirty="0">
                <a:latin typeface="Arial" panose="020B0604020202020204" pitchFamily="34" charset="0"/>
                <a:cs typeface="Arial" panose="020B0604020202020204" pitchFamily="34" charset="0"/>
              </a:rPr>
              <a:t>Every adult should aim to include 150 minutes of physical activity, such as brisk walking, in their week.</a:t>
            </a:r>
          </a:p>
        </p:txBody>
      </p:sp>
      <p:pic>
        <p:nvPicPr>
          <p:cNvPr id="30" name="Graphic 29">
            <a:extLst>
              <a:ext uri="{FF2B5EF4-FFF2-40B4-BE49-F238E27FC236}">
                <a16:creationId xmlns:a16="http://schemas.microsoft.com/office/drawing/2014/main" id="{016A7607-AEC3-4DCD-6CDD-13FD244098C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6544045" y="1481221"/>
            <a:ext cx="2159000" cy="2197100"/>
          </a:xfrm>
          <a:prstGeom prst="rect">
            <a:avLst/>
          </a:prstGeom>
        </p:spPr>
      </p:pic>
      <p:cxnSp>
        <p:nvCxnSpPr>
          <p:cNvPr id="31" name="Straight Connector 30">
            <a:extLst>
              <a:ext uri="{FF2B5EF4-FFF2-40B4-BE49-F238E27FC236}">
                <a16:creationId xmlns:a16="http://schemas.microsoft.com/office/drawing/2014/main" id="{CEC3B32F-2F66-A320-95BF-0B7AD4C11E57}"/>
              </a:ext>
            </a:extLst>
          </p:cNvPr>
          <p:cNvCxnSpPr>
            <a:cxnSpLocks/>
          </p:cNvCxnSpPr>
          <p:nvPr/>
        </p:nvCxnSpPr>
        <p:spPr>
          <a:xfrm>
            <a:off x="1285744" y="5543480"/>
            <a:ext cx="3387603" cy="0"/>
          </a:xfrm>
          <a:prstGeom prst="line">
            <a:avLst/>
          </a:prstGeom>
          <a:ln w="349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4847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High LDL Cholesterol</a:t>
            </a:r>
            <a:endParaRPr lang="en-IE" dirty="0"/>
          </a:p>
        </p:txBody>
      </p:sp>
      <p:sp>
        <p:nvSpPr>
          <p:cNvPr id="3" name="Content Placeholder 2"/>
          <p:cNvSpPr txBox="1">
            <a:spLocks/>
          </p:cNvSpPr>
          <p:nvPr/>
        </p:nvSpPr>
        <p:spPr>
          <a:xfrm>
            <a:off x="436216" y="1364991"/>
            <a:ext cx="6512048" cy="5012058"/>
          </a:xfrm>
          <a:prstGeom prst="rect">
            <a:avLst/>
          </a:prstGeom>
        </p:spPr>
        <p:txBody>
          <a:bodyPr vert="horz" lIns="91440" tIns="45720" rIns="91440" bIns="45720" rtlCol="0">
            <a:normAutofit/>
          </a:bodyPr>
          <a:lstStyle>
            <a:lvl1pPr marL="342900" lvl="0" indent="-342900" algn="l" defTabSz="914400" rtl="0" eaLnBrk="1" latinLnBrk="0" hangingPunct="1">
              <a:spcBef>
                <a:spcPts val="0"/>
              </a:spcBef>
              <a:buFont typeface="Arial" panose="020B0604020202020204" pitchFamily="34" charset="0"/>
              <a:buChar char="•"/>
              <a:defRPr sz="3200" kern="1200">
                <a:solidFill>
                  <a:schemeClr val="tx1"/>
                </a:solidFill>
                <a:latin typeface="+mn-lt"/>
                <a:ea typeface="+mn-ea"/>
                <a:cs typeface="+mn-cs"/>
              </a:defRPr>
            </a:lvl1pPr>
            <a:lvl2pPr marL="742950" lvl="1" indent="-285750" algn="l" defTabSz="914400" rtl="0" eaLnBrk="1" latinLnBrk="0" hangingPunct="1">
              <a:spcBef>
                <a:spcPts val="0"/>
              </a:spcBef>
              <a:buFont typeface="Arial" panose="020B0604020202020204" pitchFamily="34" charset="0"/>
              <a:buChar char="–"/>
              <a:defRPr sz="2800" kern="1200">
                <a:solidFill>
                  <a:schemeClr val="tx1"/>
                </a:solidFill>
                <a:latin typeface="+mn-lt"/>
                <a:ea typeface="+mn-ea"/>
                <a:cs typeface="+mn-cs"/>
              </a:defRPr>
            </a:lvl2pPr>
            <a:lvl3pPr marL="1143000" lvl="2" indent="-22860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3pPr>
            <a:lvl4pPr marL="1600200" lvl="3"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4pPr>
            <a:lvl5pPr marL="2057400" lvl="4"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6pPr>
            <a:lvl7pPr marL="2971800" lvl="6"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7pPr>
            <a:lvl8pPr marL="3429000" lvl="7"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8pPr>
            <a:lvl9pPr marL="3886200" lvl="8"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200" b="1" dirty="0">
              <a:solidFill>
                <a:schemeClr val="bg1"/>
              </a:solidFill>
              <a:latin typeface="Arial" panose="020B0604020202020204" pitchFamily="34" charset="0"/>
              <a:cs typeface="Arial" panose="020B0604020202020204" pitchFamily="34" charset="0"/>
            </a:endParaRPr>
          </a:p>
          <a:p>
            <a:r>
              <a:rPr lang="en-IE" sz="2200" dirty="0" smtClean="0">
                <a:solidFill>
                  <a:schemeClr val="bg1"/>
                </a:solidFill>
                <a:latin typeface="Arial" panose="020B0604020202020204" pitchFamily="34" charset="0"/>
                <a:cs typeface="Arial" panose="020B0604020202020204" pitchFamily="34" charset="0"/>
              </a:rPr>
              <a:t>Ensure you get your cholesterol checked regularly</a:t>
            </a:r>
          </a:p>
          <a:p>
            <a:r>
              <a:rPr lang="en-IE" sz="2200" dirty="0" smtClean="0">
                <a:solidFill>
                  <a:schemeClr val="bg1"/>
                </a:solidFill>
                <a:latin typeface="Arial" panose="020B0604020202020204" pitchFamily="34" charset="0"/>
                <a:cs typeface="Arial" panose="020B0604020202020204" pitchFamily="34" charset="0"/>
              </a:rPr>
              <a:t>If </a:t>
            </a:r>
            <a:r>
              <a:rPr lang="en-IE" sz="2200" dirty="0">
                <a:solidFill>
                  <a:schemeClr val="bg1"/>
                </a:solidFill>
                <a:latin typeface="Arial" panose="020B0604020202020204" pitchFamily="34" charset="0"/>
                <a:cs typeface="Arial" panose="020B0604020202020204" pitchFamily="34" charset="0"/>
              </a:rPr>
              <a:t>your LDL cholesterol is too high, get it treated</a:t>
            </a:r>
          </a:p>
          <a:p>
            <a:r>
              <a:rPr lang="en-IE" sz="2200" dirty="0" smtClean="0">
                <a:solidFill>
                  <a:schemeClr val="bg1"/>
                </a:solidFill>
                <a:latin typeface="Arial" panose="020B0604020202020204" pitchFamily="34" charset="0"/>
                <a:cs typeface="Arial" panose="020B0604020202020204" pitchFamily="34" charset="0"/>
              </a:rPr>
              <a:t>Your </a:t>
            </a:r>
            <a:r>
              <a:rPr lang="en-IE" sz="2200" dirty="0">
                <a:solidFill>
                  <a:schemeClr val="bg1"/>
                </a:solidFill>
                <a:latin typeface="Arial" panose="020B0604020202020204" pitchFamily="34" charset="0"/>
                <a:cs typeface="Arial" panose="020B0604020202020204" pitchFamily="34" charset="0"/>
              </a:rPr>
              <a:t>GP can tell you about the most suitable type of </a:t>
            </a:r>
            <a:r>
              <a:rPr lang="en-IE" sz="2200" dirty="0" smtClean="0">
                <a:solidFill>
                  <a:schemeClr val="bg1"/>
                </a:solidFill>
                <a:latin typeface="Arial" panose="020B0604020202020204" pitchFamily="34" charset="0"/>
                <a:cs typeface="Arial" panose="020B0604020202020204" pitchFamily="34" charset="0"/>
              </a:rPr>
              <a:t>treatment, including medication</a:t>
            </a:r>
          </a:p>
          <a:p>
            <a:r>
              <a:rPr lang="en-IE" sz="2200" dirty="0">
                <a:solidFill>
                  <a:schemeClr val="bg1"/>
                </a:solidFill>
                <a:latin typeface="Arial" panose="020B0604020202020204" pitchFamily="34" charset="0"/>
                <a:cs typeface="Arial" panose="020B0604020202020204" pitchFamily="34" charset="0"/>
              </a:rPr>
              <a:t>Changing your diet, stopping smoking and exercising </a:t>
            </a:r>
            <a:r>
              <a:rPr lang="en-IE" sz="2200" dirty="0" smtClean="0">
                <a:solidFill>
                  <a:schemeClr val="bg1"/>
                </a:solidFill>
                <a:latin typeface="Arial" panose="020B0604020202020204" pitchFamily="34" charset="0"/>
                <a:cs typeface="Arial" panose="020B0604020202020204" pitchFamily="34" charset="0"/>
              </a:rPr>
              <a:t>more can also help </a:t>
            </a:r>
            <a:r>
              <a:rPr lang="en-IE" sz="2200" dirty="0">
                <a:solidFill>
                  <a:schemeClr val="bg1"/>
                </a:solidFill>
                <a:latin typeface="Arial" panose="020B0604020202020204" pitchFamily="34" charset="0"/>
                <a:cs typeface="Arial" panose="020B0604020202020204" pitchFamily="34" charset="0"/>
              </a:rPr>
              <a:t>prevent </a:t>
            </a:r>
            <a:r>
              <a:rPr lang="en-IE" sz="2200" dirty="0" smtClean="0">
                <a:solidFill>
                  <a:schemeClr val="bg1"/>
                </a:solidFill>
                <a:latin typeface="Arial" panose="020B0604020202020204" pitchFamily="34" charset="0"/>
                <a:cs typeface="Arial" panose="020B0604020202020204" pitchFamily="34" charset="0"/>
              </a:rPr>
              <a:t>or manage high </a:t>
            </a:r>
            <a:r>
              <a:rPr lang="en-IE" sz="2200" dirty="0">
                <a:solidFill>
                  <a:schemeClr val="bg1"/>
                </a:solidFill>
                <a:latin typeface="Arial" panose="020B0604020202020204" pitchFamily="34" charset="0"/>
                <a:cs typeface="Arial" panose="020B0604020202020204" pitchFamily="34" charset="0"/>
              </a:rPr>
              <a:t>cholesterol</a:t>
            </a:r>
          </a:p>
          <a:p>
            <a:pPr marL="0" indent="0">
              <a:buNone/>
            </a:pPr>
            <a:endParaRPr lang="en-IE" sz="2200" dirty="0" smtClean="0">
              <a:solidFill>
                <a:schemeClr val="bg1"/>
              </a:solidFill>
              <a:latin typeface="Arial" panose="020B0604020202020204" pitchFamily="34" charset="0"/>
              <a:cs typeface="Arial" panose="020B0604020202020204" pitchFamily="34" charset="0"/>
            </a:endParaRPr>
          </a:p>
          <a:p>
            <a:endParaRPr lang="en-US" sz="2200" dirty="0">
              <a:solidFill>
                <a:schemeClr val="bg1"/>
              </a:solidFill>
              <a:latin typeface="Arial" panose="020B0604020202020204" pitchFamily="34" charset="0"/>
              <a:cs typeface="Arial" panose="020B0604020202020204" pitchFamily="34" charset="0"/>
            </a:endParaRPr>
          </a:p>
        </p:txBody>
      </p:sp>
      <p:pic>
        <p:nvPicPr>
          <p:cNvPr id="4" name="Graphic 3">
            <a:extLst>
              <a:ext uri="{FF2B5EF4-FFF2-40B4-BE49-F238E27FC236}">
                <a16:creationId xmlns:a16="http://schemas.microsoft.com/office/drawing/2014/main" id="{A22DFECA-210D-04C4-CE2A-4DB1EAD6696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5096808" y="4798900"/>
            <a:ext cx="1374378" cy="1138770"/>
          </a:xfrm>
          <a:prstGeom prst="rect">
            <a:avLst/>
          </a:prstGeom>
        </p:spPr>
      </p:pic>
      <p:pic>
        <p:nvPicPr>
          <p:cNvPr id="5" name="Graphic 19">
            <a:extLst>
              <a:ext uri="{FF2B5EF4-FFF2-40B4-BE49-F238E27FC236}">
                <a16:creationId xmlns:a16="http://schemas.microsoft.com/office/drawing/2014/main" id="{25E7B83E-B595-8045-E5B1-A4E7C0E2E77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18"/>
              </a:ext>
            </a:extLst>
          </a:blip>
          <a:stretch>
            <a:fillRect/>
          </a:stretch>
        </p:blipFill>
        <p:spPr>
          <a:xfrm>
            <a:off x="6217766" y="4941168"/>
            <a:ext cx="996502" cy="996502"/>
          </a:xfrm>
          <a:prstGeom prst="rect">
            <a:avLst/>
          </a:prstGeom>
        </p:spPr>
      </p:pic>
      <p:pic>
        <p:nvPicPr>
          <p:cNvPr id="6" name="Graphic 11">
            <a:extLst>
              <a:ext uri="{FF2B5EF4-FFF2-40B4-BE49-F238E27FC236}">
                <a16:creationId xmlns:a16="http://schemas.microsoft.com/office/drawing/2014/main" id="{CCD396E3-D97A-F946-28B5-0852BA45F19D}"/>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flipH="1">
            <a:off x="7402561" y="3429000"/>
            <a:ext cx="1739900" cy="2324100"/>
          </a:xfrm>
          <a:prstGeom prst="rect">
            <a:avLst/>
          </a:prstGeom>
        </p:spPr>
      </p:pic>
      <p:pic>
        <p:nvPicPr>
          <p:cNvPr id="7" name="Picture 6"/>
          <p:cNvPicPr>
            <a:picLocks noChangeAspect="1"/>
          </p:cNvPicPr>
          <p:nvPr/>
        </p:nvPicPr>
        <p:blipFill>
          <a:blip r:embed="rId20"/>
          <a:stretch>
            <a:fillRect/>
          </a:stretch>
        </p:blipFill>
        <p:spPr>
          <a:xfrm>
            <a:off x="7524328" y="1556792"/>
            <a:ext cx="1245830" cy="1581336"/>
          </a:xfrm>
          <a:prstGeom prst="rect">
            <a:avLst/>
          </a:prstGeom>
        </p:spPr>
      </p:pic>
    </p:spTree>
    <p:extLst>
      <p:ext uri="{BB962C8B-B14F-4D97-AF65-F5344CB8AC3E}">
        <p14:creationId xmlns:p14="http://schemas.microsoft.com/office/powerpoint/2010/main" val="3539544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3358" y="2276872"/>
            <a:ext cx="3528392" cy="2123658"/>
          </a:xfrm>
          <a:prstGeom prst="rect">
            <a:avLst/>
          </a:prstGeom>
        </p:spPr>
        <p:txBody>
          <a:bodyPr wrap="square">
            <a:spAutoFit/>
          </a:bodyPr>
          <a:lstStyle/>
          <a:p>
            <a:pPr>
              <a:spcAft>
                <a:spcPts val="1000"/>
              </a:spcAft>
            </a:pPr>
            <a:r>
              <a:rPr lang="en-IE" sz="2200" dirty="0" smtClean="0">
                <a:solidFill>
                  <a:schemeClr val="bg1"/>
                </a:solidFill>
                <a:latin typeface="Arial" panose="020B0604020202020204" pitchFamily="34" charset="0"/>
                <a:cs typeface="Arial" panose="020B0604020202020204" pitchFamily="34" charset="0"/>
              </a:rPr>
              <a:t>Exercising and eating healthily, reducing stress, </a:t>
            </a:r>
            <a:r>
              <a:rPr lang="en-IE" sz="2200" dirty="0">
                <a:solidFill>
                  <a:schemeClr val="bg1"/>
                </a:solidFill>
                <a:latin typeface="Arial" panose="020B0604020202020204" pitchFamily="34" charset="0"/>
                <a:cs typeface="Arial" panose="020B0604020202020204" pitchFamily="34" charset="0"/>
              </a:rPr>
              <a:t>limiting alcohol, and taking medication if prescribed, can help to keep your blood pressure low.</a:t>
            </a:r>
            <a:endParaRPr lang="en-IE" sz="2200" dirty="0">
              <a:solidFill>
                <a:schemeClr val="bg1"/>
              </a:solidFill>
            </a:endParaRPr>
          </a:p>
        </p:txBody>
      </p:sp>
      <p:sp>
        <p:nvSpPr>
          <p:cNvPr id="5" name="Title 1"/>
          <p:cNvSpPr>
            <a:spLocks noGrp="1"/>
          </p:cNvSpPr>
          <p:nvPr>
            <p:ph type="title"/>
          </p:nvPr>
        </p:nvSpPr>
        <p:spPr>
          <a:xfrm>
            <a:off x="323528" y="274650"/>
            <a:ext cx="8568952" cy="706077"/>
          </a:xfrm>
        </p:spPr>
        <p:txBody>
          <a:bodyPr>
            <a:normAutofit/>
          </a:bodyPr>
          <a:lstStyle/>
          <a:p>
            <a:r>
              <a:rPr lang="en-IE"/>
              <a:t>Blood pressure</a:t>
            </a:r>
            <a:endParaRPr lang="en-IE" dirty="0"/>
          </a:p>
        </p:txBody>
      </p:sp>
      <p:pic>
        <p:nvPicPr>
          <p:cNvPr id="10" name="Graphic 9">
            <a:extLst>
              <a:ext uri="{FF2B5EF4-FFF2-40B4-BE49-F238E27FC236}">
                <a16:creationId xmlns:a16="http://schemas.microsoft.com/office/drawing/2014/main" id="{5CE1FFAF-AA66-7CA5-9BBF-8497272981D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4355976" y="518574"/>
            <a:ext cx="4354666" cy="5502714"/>
          </a:xfrm>
          <a:prstGeom prst="rect">
            <a:avLst/>
          </a:prstGeom>
        </p:spPr>
      </p:pic>
    </p:spTree>
    <p:extLst>
      <p:ext uri="{BB962C8B-B14F-4D97-AF65-F5344CB8AC3E}">
        <p14:creationId xmlns:p14="http://schemas.microsoft.com/office/powerpoint/2010/main" val="4284257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14E965F3-AD34-65FB-5381-5266F9607132}"/>
              </a:ext>
            </a:extLst>
          </p:cNvPr>
          <p:cNvSpPr/>
          <p:nvPr/>
        </p:nvSpPr>
        <p:spPr>
          <a:xfrm>
            <a:off x="323528" y="3810527"/>
            <a:ext cx="4665865" cy="1282963"/>
          </a:xfrm>
          <a:prstGeom prst="ellipse">
            <a:avLst/>
          </a:prstGeom>
          <a:solidFill>
            <a:schemeClr val="bg1">
              <a:lumMod val="50000"/>
              <a:alpha val="1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23528" y="274650"/>
            <a:ext cx="8568952" cy="706077"/>
          </a:xfrm>
        </p:spPr>
        <p:txBody>
          <a:bodyPr>
            <a:normAutofit/>
          </a:bodyPr>
          <a:lstStyle/>
          <a:p>
            <a:r>
              <a:rPr lang="en-IE" dirty="0"/>
              <a:t>Alcohol</a:t>
            </a:r>
          </a:p>
        </p:txBody>
      </p:sp>
      <p:sp>
        <p:nvSpPr>
          <p:cNvPr id="8" name="Text Placeholder 7">
            <a:extLst>
              <a:ext uri="{FF2B5EF4-FFF2-40B4-BE49-F238E27FC236}">
                <a16:creationId xmlns:a16="http://schemas.microsoft.com/office/drawing/2014/main" id="{0E31AF85-2348-83F6-EB06-1F157872432D}"/>
              </a:ext>
            </a:extLst>
          </p:cNvPr>
          <p:cNvSpPr>
            <a:spLocks noGrp="1"/>
          </p:cNvSpPr>
          <p:nvPr>
            <p:ph type="body" idx="4294967295"/>
          </p:nvPr>
        </p:nvSpPr>
        <p:spPr>
          <a:xfrm>
            <a:off x="367417" y="1068942"/>
            <a:ext cx="8569325" cy="561975"/>
          </a:xfrm>
        </p:spPr>
        <p:txBody>
          <a:bodyPr>
            <a:normAutofit/>
          </a:bodyPr>
          <a:lstStyle/>
          <a:p>
            <a:pPr marL="0" indent="0">
              <a:buNone/>
            </a:pPr>
            <a:r>
              <a:rPr lang="en-US" sz="2400" dirty="0">
                <a:latin typeface="Arial" panose="020B0604020202020204" pitchFamily="34" charset="0"/>
                <a:cs typeface="Arial" panose="020B0604020202020204" pitchFamily="34" charset="0"/>
              </a:rPr>
              <a:t>Consuming alcohol can affect the way your brain functions.</a:t>
            </a:r>
          </a:p>
        </p:txBody>
      </p:sp>
      <p:sp>
        <p:nvSpPr>
          <p:cNvPr id="4" name="Rectangle 3"/>
          <p:cNvSpPr/>
          <p:nvPr/>
        </p:nvSpPr>
        <p:spPr>
          <a:xfrm>
            <a:off x="5103755" y="1719749"/>
            <a:ext cx="4040245" cy="3780522"/>
          </a:xfrm>
          <a:prstGeom prst="rect">
            <a:avLst/>
          </a:prstGeom>
        </p:spPr>
        <p:txBody>
          <a:bodyPr wrap="square">
            <a:spAutoFit/>
          </a:bodyPr>
          <a:lstStyle/>
          <a:p>
            <a:pPr>
              <a:spcAft>
                <a:spcPts val="1000"/>
              </a:spcAft>
            </a:pPr>
            <a:r>
              <a:rPr lang="en-IE" sz="2200" b="1" dirty="0">
                <a:latin typeface="Arial" panose="020B0604020202020204" pitchFamily="34" charset="0"/>
                <a:cs typeface="Arial" panose="020B0604020202020204" pitchFamily="34" charset="0"/>
              </a:rPr>
              <a:t>Drink in moderation: </a:t>
            </a:r>
            <a:endParaRPr lang="en-IE" sz="2200" b="1" dirty="0" smtClean="0">
              <a:latin typeface="Arial" panose="020B0604020202020204" pitchFamily="34" charset="0"/>
              <a:cs typeface="Arial" panose="020B0604020202020204" pitchFamily="34" charset="0"/>
            </a:endParaRPr>
          </a:p>
          <a:p>
            <a:pPr>
              <a:spcAft>
                <a:spcPts val="1000"/>
              </a:spcAft>
            </a:pPr>
            <a:r>
              <a:rPr lang="en-IE" sz="2200" dirty="0" smtClean="0">
                <a:latin typeface="Arial" panose="020B0604020202020204" pitchFamily="34" charset="0"/>
                <a:cs typeface="Arial" panose="020B0604020202020204" pitchFamily="34" charset="0"/>
              </a:rPr>
              <a:t>Drinks </a:t>
            </a:r>
            <a:r>
              <a:rPr lang="en-IE" sz="2200" dirty="0">
                <a:latin typeface="Arial" panose="020B0604020202020204" pitchFamily="34" charset="0"/>
                <a:cs typeface="Arial" panose="020B0604020202020204" pitchFamily="34" charset="0"/>
              </a:rPr>
              <a:t>should be spread out over the week</a:t>
            </a:r>
            <a:r>
              <a:rPr lang="en-IE" sz="2200" dirty="0" smtClean="0">
                <a:latin typeface="Arial" panose="020B0604020202020204" pitchFamily="34" charset="0"/>
                <a:cs typeface="Arial" panose="020B0604020202020204" pitchFamily="34" charset="0"/>
              </a:rPr>
              <a:t>.</a:t>
            </a:r>
            <a:endParaRPr lang="en-IE" sz="2200" dirty="0">
              <a:latin typeface="Arial" panose="020B0604020202020204" pitchFamily="34" charset="0"/>
              <a:cs typeface="Arial" panose="020B0604020202020204" pitchFamily="34" charset="0"/>
            </a:endParaRPr>
          </a:p>
          <a:p>
            <a:pPr>
              <a:spcAft>
                <a:spcPts val="1000"/>
              </a:spcAft>
            </a:pPr>
            <a:r>
              <a:rPr lang="en-IE" sz="2200" dirty="0">
                <a:latin typeface="Arial" panose="020B0604020202020204" pitchFamily="34" charset="0"/>
                <a:cs typeface="Arial" panose="020B0604020202020204" pitchFamily="34" charset="0"/>
              </a:rPr>
              <a:t>Have 2 to 3 alcohol-free days per </a:t>
            </a:r>
            <a:r>
              <a:rPr lang="en-IE" sz="2200" dirty="0" smtClean="0">
                <a:latin typeface="Arial" panose="020B0604020202020204" pitchFamily="34" charset="0"/>
                <a:cs typeface="Arial" panose="020B0604020202020204" pitchFamily="34" charset="0"/>
              </a:rPr>
              <a:t>week.</a:t>
            </a:r>
            <a:endParaRPr lang="en-IE" sz="2200" dirty="0">
              <a:latin typeface="Arial" panose="020B0604020202020204" pitchFamily="34" charset="0"/>
              <a:cs typeface="Arial" panose="020B0604020202020204" pitchFamily="34" charset="0"/>
            </a:endParaRPr>
          </a:p>
          <a:p>
            <a:pPr>
              <a:spcAft>
                <a:spcPts val="1000"/>
              </a:spcAft>
            </a:pPr>
            <a:r>
              <a:rPr lang="en-IE" sz="2200" dirty="0" smtClean="0">
                <a:latin typeface="Arial" panose="020B0604020202020204" pitchFamily="34" charset="0"/>
                <a:cs typeface="Arial" panose="020B0604020202020204" pitchFamily="34" charset="0"/>
              </a:rPr>
              <a:t>Stay within </a:t>
            </a:r>
            <a:r>
              <a:rPr lang="en-IE" sz="2200" dirty="0">
                <a:latin typeface="Arial" panose="020B0604020202020204" pitchFamily="34" charset="0"/>
                <a:cs typeface="Arial" panose="020B0604020202020204" pitchFamily="34" charset="0"/>
              </a:rPr>
              <a:t>the guidelines </a:t>
            </a:r>
            <a:endParaRPr lang="en-IE" sz="2200" dirty="0" smtClean="0">
              <a:latin typeface="Arial" panose="020B0604020202020204" pitchFamily="34" charset="0"/>
              <a:cs typeface="Arial" panose="020B0604020202020204" pitchFamily="34" charset="0"/>
            </a:endParaRPr>
          </a:p>
          <a:p>
            <a:pPr marL="342900" indent="-342900">
              <a:spcAft>
                <a:spcPts val="1000"/>
              </a:spcAft>
              <a:buFont typeface="Arial" panose="020B0604020202020204" pitchFamily="34" charset="0"/>
              <a:buChar char="•"/>
            </a:pPr>
            <a:r>
              <a:rPr lang="en-IE" sz="2200" dirty="0" smtClean="0">
                <a:latin typeface="Arial" panose="020B0604020202020204" pitchFamily="34" charset="0"/>
                <a:cs typeface="Arial" panose="020B0604020202020204" pitchFamily="34" charset="0"/>
              </a:rPr>
              <a:t>11 </a:t>
            </a:r>
            <a:r>
              <a:rPr lang="en-IE" sz="2200" dirty="0">
                <a:latin typeface="Arial" panose="020B0604020202020204" pitchFamily="34" charset="0"/>
                <a:cs typeface="Arial" panose="020B0604020202020204" pitchFamily="34" charset="0"/>
              </a:rPr>
              <a:t>standard drinks for </a:t>
            </a:r>
            <a:r>
              <a:rPr lang="en-IE" sz="2200" dirty="0" smtClean="0">
                <a:latin typeface="Arial" panose="020B0604020202020204" pitchFamily="34" charset="0"/>
                <a:cs typeface="Arial" panose="020B0604020202020204" pitchFamily="34" charset="0"/>
              </a:rPr>
              <a:t>women</a:t>
            </a:r>
          </a:p>
          <a:p>
            <a:pPr marL="342900" indent="-342900">
              <a:spcAft>
                <a:spcPts val="1000"/>
              </a:spcAft>
              <a:buFont typeface="Arial" panose="020B0604020202020204" pitchFamily="34" charset="0"/>
              <a:buChar char="•"/>
            </a:pPr>
            <a:r>
              <a:rPr lang="en-IE" sz="2200" dirty="0" smtClean="0">
                <a:latin typeface="Arial" panose="020B0604020202020204" pitchFamily="34" charset="0"/>
                <a:cs typeface="Arial" panose="020B0604020202020204" pitchFamily="34" charset="0"/>
              </a:rPr>
              <a:t>17 standards drinks for </a:t>
            </a:r>
            <a:r>
              <a:rPr lang="en-IE" sz="2200" dirty="0">
                <a:latin typeface="Arial" panose="020B0604020202020204" pitchFamily="34" charset="0"/>
                <a:cs typeface="Arial" panose="020B0604020202020204" pitchFamily="34" charset="0"/>
              </a:rPr>
              <a:t>men</a:t>
            </a:r>
          </a:p>
        </p:txBody>
      </p:sp>
      <p:pic>
        <p:nvPicPr>
          <p:cNvPr id="10" name="Graphic 9">
            <a:extLst>
              <a:ext uri="{FF2B5EF4-FFF2-40B4-BE49-F238E27FC236}">
                <a16:creationId xmlns:a16="http://schemas.microsoft.com/office/drawing/2014/main" id="{1ECF1226-3FD8-79A9-C689-F14ACD94E1F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2915816" y="2005395"/>
            <a:ext cx="1512168" cy="2713617"/>
          </a:xfrm>
          <a:prstGeom prst="rect">
            <a:avLst/>
          </a:prstGeom>
        </p:spPr>
      </p:pic>
      <p:pic>
        <p:nvPicPr>
          <p:cNvPr id="14" name="Graphic 13">
            <a:extLst>
              <a:ext uri="{FF2B5EF4-FFF2-40B4-BE49-F238E27FC236}">
                <a16:creationId xmlns:a16="http://schemas.microsoft.com/office/drawing/2014/main" id="{66FF9C8B-71F8-4855-D579-A5CC9417B29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755576" y="2068237"/>
            <a:ext cx="1512168" cy="2625291"/>
          </a:xfrm>
          <a:prstGeom prst="rect">
            <a:avLst/>
          </a:prstGeom>
        </p:spPr>
      </p:pic>
      <p:sp>
        <p:nvSpPr>
          <p:cNvPr id="3" name="TextBox 2"/>
          <p:cNvSpPr txBox="1"/>
          <p:nvPr/>
        </p:nvSpPr>
        <p:spPr>
          <a:xfrm>
            <a:off x="295023" y="4869160"/>
            <a:ext cx="4722874" cy="1200329"/>
          </a:xfrm>
          <a:prstGeom prst="rect">
            <a:avLst/>
          </a:prstGeom>
          <a:noFill/>
        </p:spPr>
        <p:txBody>
          <a:bodyPr wrap="square" rtlCol="0">
            <a:spAutoFit/>
          </a:bodyPr>
          <a:lstStyle/>
          <a:p>
            <a:r>
              <a:rPr lang="en-IE" dirty="0" smtClean="0">
                <a:latin typeface="Arial" panose="020B0604020202020204" pitchFamily="34" charset="0"/>
                <a:cs typeface="Arial" panose="020B0604020202020204" pitchFamily="34" charset="0"/>
              </a:rPr>
              <a:t>Example of a standard drink </a:t>
            </a:r>
          </a:p>
          <a:p>
            <a:pPr marL="285750" indent="-285750">
              <a:buFont typeface="Arial" panose="020B0604020202020204" pitchFamily="34" charset="0"/>
              <a:buChar char="•"/>
            </a:pPr>
            <a:r>
              <a:rPr lang="en-IE" dirty="0" smtClean="0">
                <a:latin typeface="Arial" panose="020B0604020202020204" pitchFamily="34" charset="0"/>
                <a:cs typeface="Arial" panose="020B0604020202020204" pitchFamily="34" charset="0"/>
              </a:rPr>
              <a:t>a </a:t>
            </a:r>
            <a:r>
              <a:rPr lang="en-IE" dirty="0">
                <a:latin typeface="Arial" panose="020B0604020202020204" pitchFamily="34" charset="0"/>
                <a:cs typeface="Arial" panose="020B0604020202020204" pitchFamily="34" charset="0"/>
              </a:rPr>
              <a:t>small glass of wine (12.5% volume)</a:t>
            </a:r>
          </a:p>
          <a:p>
            <a:pPr marL="285750" indent="-285750">
              <a:buFont typeface="Arial" panose="020B0604020202020204" pitchFamily="34" charset="0"/>
              <a:buChar char="•"/>
            </a:pPr>
            <a:r>
              <a:rPr lang="en-IE" dirty="0">
                <a:latin typeface="Arial" panose="020B0604020202020204" pitchFamily="34" charset="0"/>
                <a:cs typeface="Arial" panose="020B0604020202020204" pitchFamily="34" charset="0"/>
              </a:rPr>
              <a:t>a half pint of normal </a:t>
            </a:r>
            <a:r>
              <a:rPr lang="en-IE" dirty="0" smtClean="0">
                <a:latin typeface="Arial" panose="020B0604020202020204" pitchFamily="34" charset="0"/>
                <a:cs typeface="Arial" panose="020B0604020202020204" pitchFamily="34" charset="0"/>
              </a:rPr>
              <a:t>beer</a:t>
            </a:r>
          </a:p>
          <a:p>
            <a:pPr marL="285750" indent="-285750">
              <a:buFont typeface="Arial" panose="020B0604020202020204" pitchFamily="34" charset="0"/>
              <a:buChar char="•"/>
            </a:pPr>
            <a:r>
              <a:rPr lang="en-IE" dirty="0">
                <a:latin typeface="Arial" panose="020B0604020202020204" pitchFamily="34" charset="0"/>
                <a:cs typeface="Arial" panose="020B0604020202020204" pitchFamily="34" charset="0"/>
              </a:rPr>
              <a:t>an alcopop (275ml bottle)</a:t>
            </a:r>
          </a:p>
        </p:txBody>
      </p:sp>
    </p:spTree>
    <p:extLst>
      <p:ext uri="{BB962C8B-B14F-4D97-AF65-F5344CB8AC3E}">
        <p14:creationId xmlns:p14="http://schemas.microsoft.com/office/powerpoint/2010/main" val="2091890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3528" y="274650"/>
            <a:ext cx="8568952" cy="706077"/>
          </a:xfrm>
        </p:spPr>
        <p:txBody>
          <a:bodyPr>
            <a:normAutofit/>
          </a:bodyPr>
          <a:lstStyle/>
          <a:p>
            <a:r>
              <a:rPr lang="en-IE" dirty="0"/>
              <a:t>Smoking</a:t>
            </a:r>
          </a:p>
        </p:txBody>
      </p:sp>
      <p:sp>
        <p:nvSpPr>
          <p:cNvPr id="3" name="Content Placeholder 2"/>
          <p:cNvSpPr>
            <a:spLocks noGrp="1"/>
          </p:cNvSpPr>
          <p:nvPr>
            <p:ph type="body" idx="4294967295"/>
          </p:nvPr>
        </p:nvSpPr>
        <p:spPr>
          <a:xfrm>
            <a:off x="467544" y="1561384"/>
            <a:ext cx="4392613" cy="3743325"/>
          </a:xfrm>
        </p:spPr>
        <p:txBody>
          <a:bodyPr>
            <a:noAutofit/>
          </a:bodyPr>
          <a:lstStyle/>
          <a:p>
            <a:pPr>
              <a:spcBef>
                <a:spcPts val="1128"/>
              </a:spcBef>
            </a:pPr>
            <a:r>
              <a:rPr lang="en-IE" sz="2200" dirty="0">
                <a:solidFill>
                  <a:schemeClr val="bg1"/>
                </a:solidFill>
                <a:latin typeface="Arial" panose="020B0604020202020204" pitchFamily="34" charset="0"/>
                <a:cs typeface="Arial" panose="020B0604020202020204" pitchFamily="34" charset="0"/>
              </a:rPr>
              <a:t>Quitting smoking may reduce your risk of developing dementia as well as your risk of developing cancers and heart </a:t>
            </a:r>
            <a:r>
              <a:rPr lang="en-IE" sz="2200" dirty="0" smtClean="0">
                <a:solidFill>
                  <a:schemeClr val="bg1"/>
                </a:solidFill>
                <a:latin typeface="Arial" panose="020B0604020202020204" pitchFamily="34" charset="0"/>
                <a:cs typeface="Arial" panose="020B0604020202020204" pitchFamily="34" charset="0"/>
              </a:rPr>
              <a:t>disease.</a:t>
            </a:r>
            <a:endParaRPr lang="en-IE" sz="2200" dirty="0">
              <a:solidFill>
                <a:schemeClr val="bg1"/>
              </a:solidFill>
              <a:latin typeface="Arial" panose="020B0604020202020204" pitchFamily="34" charset="0"/>
              <a:cs typeface="Arial" panose="020B0604020202020204" pitchFamily="34" charset="0"/>
            </a:endParaRPr>
          </a:p>
          <a:p>
            <a:pPr>
              <a:spcBef>
                <a:spcPts val="1128"/>
              </a:spcBef>
            </a:pPr>
            <a:r>
              <a:rPr lang="en-IE" sz="2200" dirty="0">
                <a:solidFill>
                  <a:schemeClr val="bg1"/>
                </a:solidFill>
                <a:latin typeface="Arial" panose="020B0604020202020204" pitchFamily="34" charset="0"/>
                <a:cs typeface="Arial" panose="020B0604020202020204" pitchFamily="34" charset="0"/>
              </a:rPr>
              <a:t>Did you know that if you stop smoking for 28 days and you’re five times more likely to stop for good?</a:t>
            </a:r>
          </a:p>
        </p:txBody>
      </p:sp>
      <p:pic>
        <p:nvPicPr>
          <p:cNvPr id="11" name="Graphic 10">
            <a:extLst>
              <a:ext uri="{FF2B5EF4-FFF2-40B4-BE49-F238E27FC236}">
                <a16:creationId xmlns:a16="http://schemas.microsoft.com/office/drawing/2014/main" id="{A101537B-EDF6-5D4D-1061-70DA2F370C9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5157173" y="1196752"/>
            <a:ext cx="3234426" cy="4107957"/>
          </a:xfrm>
          <a:prstGeom prst="rect">
            <a:avLst/>
          </a:prstGeom>
        </p:spPr>
      </p:pic>
    </p:spTree>
    <p:extLst>
      <p:ext uri="{BB962C8B-B14F-4D97-AF65-F5344CB8AC3E}">
        <p14:creationId xmlns:p14="http://schemas.microsoft.com/office/powerpoint/2010/main" val="3893511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Callout 2">
            <a:extLst>
              <a:ext uri="{FF2B5EF4-FFF2-40B4-BE49-F238E27FC236}">
                <a16:creationId xmlns:a16="http://schemas.microsoft.com/office/drawing/2014/main" id="{0B2BF8A5-5604-8137-E688-C47D095D215E}"/>
              </a:ext>
            </a:extLst>
          </p:cNvPr>
          <p:cNvSpPr/>
          <p:nvPr/>
        </p:nvSpPr>
        <p:spPr>
          <a:xfrm>
            <a:off x="395536" y="1008152"/>
            <a:ext cx="3528392" cy="1944216"/>
          </a:xfrm>
          <a:prstGeom prst="wedgeEllipseCallout">
            <a:avLst>
              <a:gd name="adj1" fmla="val 8381"/>
              <a:gd name="adj2" fmla="val 70196"/>
            </a:avLst>
          </a:prstGeom>
          <a:solidFill>
            <a:srgbClr val="25C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800" b="1" dirty="0">
                <a:solidFill>
                  <a:schemeClr val="bg1"/>
                </a:solidFill>
                <a:latin typeface="Arial" panose="020B0604020202020204" pitchFamily="34" charset="0"/>
                <a:cs typeface="Arial" panose="020B0604020202020204" pitchFamily="34" charset="0"/>
              </a:rPr>
              <a:t>Your brain is who you are</a:t>
            </a:r>
          </a:p>
        </p:txBody>
      </p:sp>
      <p:sp>
        <p:nvSpPr>
          <p:cNvPr id="4" name="Oval Callout 3">
            <a:extLst>
              <a:ext uri="{FF2B5EF4-FFF2-40B4-BE49-F238E27FC236}">
                <a16:creationId xmlns:a16="http://schemas.microsoft.com/office/drawing/2014/main" id="{90188CC6-457C-D860-4D87-CD5226952014}"/>
              </a:ext>
            </a:extLst>
          </p:cNvPr>
          <p:cNvSpPr/>
          <p:nvPr/>
        </p:nvSpPr>
        <p:spPr>
          <a:xfrm>
            <a:off x="4572000" y="404664"/>
            <a:ext cx="3870666" cy="2132816"/>
          </a:xfrm>
          <a:prstGeom prst="wedgeEllipseCallout">
            <a:avLst>
              <a:gd name="adj1" fmla="val 42307"/>
              <a:gd name="adj2" fmla="val 57433"/>
            </a:avLst>
          </a:prstGeom>
          <a:solidFill>
            <a:srgbClr val="D17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800" b="1" dirty="0">
                <a:solidFill>
                  <a:schemeClr val="bg1"/>
                </a:solidFill>
                <a:latin typeface="Arial" panose="020B0604020202020204" pitchFamily="34" charset="0"/>
                <a:cs typeface="Arial" panose="020B0604020202020204" pitchFamily="34" charset="0"/>
              </a:rPr>
              <a:t>It is your thoughts and feelings and memories</a:t>
            </a:r>
          </a:p>
        </p:txBody>
      </p:sp>
      <p:sp>
        <p:nvSpPr>
          <p:cNvPr id="6" name="Oval Callout 5">
            <a:extLst>
              <a:ext uri="{FF2B5EF4-FFF2-40B4-BE49-F238E27FC236}">
                <a16:creationId xmlns:a16="http://schemas.microsoft.com/office/drawing/2014/main" id="{A274A62C-93C1-7F1E-3E91-296CA40DC96F}"/>
              </a:ext>
            </a:extLst>
          </p:cNvPr>
          <p:cNvSpPr/>
          <p:nvPr/>
        </p:nvSpPr>
        <p:spPr>
          <a:xfrm>
            <a:off x="2663788" y="2852936"/>
            <a:ext cx="5384830" cy="2480132"/>
          </a:xfrm>
          <a:prstGeom prst="wedgeEllipseCallout">
            <a:avLst>
              <a:gd name="adj1" fmla="val -48929"/>
              <a:gd name="adj2" fmla="val 51439"/>
            </a:avLst>
          </a:prstGeom>
          <a:solidFill>
            <a:srgbClr val="3CC2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800" b="1" dirty="0">
                <a:solidFill>
                  <a:schemeClr val="bg1"/>
                </a:solidFill>
                <a:latin typeface="Arial" panose="020B0604020202020204" pitchFamily="34" charset="0"/>
                <a:cs typeface="Arial" panose="020B0604020202020204" pitchFamily="34" charset="0"/>
              </a:rPr>
              <a:t>It is curious and creative and it needs to be protected</a:t>
            </a:r>
          </a:p>
        </p:txBody>
      </p:sp>
    </p:spTree>
    <p:extLst>
      <p:ext uri="{BB962C8B-B14F-4D97-AF65-F5344CB8AC3E}">
        <p14:creationId xmlns:p14="http://schemas.microsoft.com/office/powerpoint/2010/main" val="2325201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a:t>Keep connected</a:t>
            </a:r>
            <a:endParaRPr lang="en-IE" dirty="0"/>
          </a:p>
        </p:txBody>
      </p:sp>
      <p:sp>
        <p:nvSpPr>
          <p:cNvPr id="3" name="Text Placeholder 2"/>
          <p:cNvSpPr>
            <a:spLocks noGrp="1"/>
          </p:cNvSpPr>
          <p:nvPr>
            <p:ph type="body" idx="4294967295"/>
          </p:nvPr>
        </p:nvSpPr>
        <p:spPr>
          <a:xfrm>
            <a:off x="395536" y="1654026"/>
            <a:ext cx="5256584" cy="3359150"/>
          </a:xfrm>
        </p:spPr>
        <p:txBody>
          <a:bodyPr>
            <a:normAutofit lnSpcReduction="10000"/>
          </a:bodyPr>
          <a:lstStyle/>
          <a:p>
            <a:pPr>
              <a:spcAft>
                <a:spcPts val="600"/>
              </a:spcAft>
            </a:pPr>
            <a:r>
              <a:rPr lang="en-IE" sz="2200" dirty="0">
                <a:latin typeface="Arial" panose="020B0604020202020204" pitchFamily="34" charset="0"/>
                <a:cs typeface="Arial" panose="020B0604020202020204" pitchFamily="34" charset="0"/>
              </a:rPr>
              <a:t>Social isolation is increasingly thought to be a risk factor for </a:t>
            </a:r>
            <a:r>
              <a:rPr lang="en-IE" sz="2200" dirty="0" smtClean="0">
                <a:latin typeface="Arial" panose="020B0604020202020204" pitchFamily="34" charset="0"/>
                <a:cs typeface="Arial" panose="020B0604020202020204" pitchFamily="34" charset="0"/>
              </a:rPr>
              <a:t>dementia </a:t>
            </a:r>
            <a:endParaRPr lang="en-IE" sz="2200" dirty="0">
              <a:latin typeface="Arial" panose="020B0604020202020204" pitchFamily="34" charset="0"/>
              <a:cs typeface="Arial" panose="020B0604020202020204" pitchFamily="34" charset="0"/>
            </a:endParaRPr>
          </a:p>
          <a:p>
            <a:pPr>
              <a:spcAft>
                <a:spcPts val="600"/>
              </a:spcAft>
            </a:pPr>
            <a:r>
              <a:rPr lang="en-IE" sz="2200" dirty="0">
                <a:latin typeface="Arial" panose="020B0604020202020204" pitchFamily="34" charset="0"/>
                <a:cs typeface="Arial" panose="020B0604020202020204" pitchFamily="34" charset="0"/>
              </a:rPr>
              <a:t>It also increases the risk of hypertension, heart conditions and </a:t>
            </a:r>
            <a:r>
              <a:rPr lang="en-IE" sz="2200" dirty="0" smtClean="0">
                <a:latin typeface="Arial" panose="020B0604020202020204" pitchFamily="34" charset="0"/>
                <a:cs typeface="Arial" panose="020B0604020202020204" pitchFamily="34" charset="0"/>
              </a:rPr>
              <a:t>depression</a:t>
            </a:r>
            <a:endParaRPr lang="en-IE" sz="2200" dirty="0">
              <a:latin typeface="Arial" panose="020B0604020202020204" pitchFamily="34" charset="0"/>
              <a:cs typeface="Arial" panose="020B0604020202020204" pitchFamily="34" charset="0"/>
            </a:endParaRPr>
          </a:p>
          <a:p>
            <a:pPr>
              <a:spcAft>
                <a:spcPts val="600"/>
              </a:spcAft>
            </a:pPr>
            <a:r>
              <a:rPr lang="en-IE" sz="2200" dirty="0">
                <a:latin typeface="Arial" panose="020B0604020202020204" pitchFamily="34" charset="0"/>
                <a:cs typeface="Arial" panose="020B0604020202020204" pitchFamily="34" charset="0"/>
              </a:rPr>
              <a:t>Let’s get outside even for 10 or 20 minutes to get the mood boosting effects of fresh air and natural </a:t>
            </a:r>
            <a:r>
              <a:rPr lang="en-IE" sz="2200" dirty="0" smtClean="0">
                <a:latin typeface="Arial" panose="020B0604020202020204" pitchFamily="34" charset="0"/>
                <a:cs typeface="Arial" panose="020B0604020202020204" pitchFamily="34" charset="0"/>
              </a:rPr>
              <a:t>scenery</a:t>
            </a:r>
            <a:endParaRPr lang="en-IE" sz="2200" dirty="0">
              <a:latin typeface="Arial" panose="020B0604020202020204" pitchFamily="34" charset="0"/>
              <a:cs typeface="Arial" panose="020B0604020202020204" pitchFamily="34" charset="0"/>
            </a:endParaRPr>
          </a:p>
        </p:txBody>
      </p:sp>
      <p:pic>
        <p:nvPicPr>
          <p:cNvPr id="7" name="Graphic 6">
            <a:extLst>
              <a:ext uri="{FF2B5EF4-FFF2-40B4-BE49-F238E27FC236}">
                <a16:creationId xmlns:a16="http://schemas.microsoft.com/office/drawing/2014/main" id="{6FE712CE-DB25-DF5A-AFA1-35CB8ADA9F5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5652120" y="1268760"/>
            <a:ext cx="2985486" cy="3575432"/>
          </a:xfrm>
          <a:prstGeom prst="rect">
            <a:avLst/>
          </a:prstGeom>
        </p:spPr>
      </p:pic>
      <p:sp>
        <p:nvSpPr>
          <p:cNvPr id="10" name="Text Placeholder 2">
            <a:extLst>
              <a:ext uri="{FF2B5EF4-FFF2-40B4-BE49-F238E27FC236}">
                <a16:creationId xmlns:a16="http://schemas.microsoft.com/office/drawing/2014/main" id="{52591356-80AA-C283-57C2-461991EB06E6}"/>
              </a:ext>
            </a:extLst>
          </p:cNvPr>
          <p:cNvSpPr txBox="1">
            <a:spLocks/>
          </p:cNvSpPr>
          <p:nvPr/>
        </p:nvSpPr>
        <p:spPr>
          <a:xfrm>
            <a:off x="395535" y="4844192"/>
            <a:ext cx="8424613" cy="889064"/>
          </a:xfrm>
          <a:prstGeom prst="rect">
            <a:avLst/>
          </a:prstGeom>
        </p:spPr>
        <p:txBody>
          <a:bodyPr vert="horz" lIns="91440" tIns="45720" rIns="91440" bIns="45720" rtlCol="0">
            <a:normAutofit/>
          </a:bodyPr>
          <a:lstStyle>
            <a:lvl1pPr marL="342900" lvl="0" indent="-342900" algn="l" defTabSz="914400" rtl="0" eaLnBrk="1" latinLnBrk="0" hangingPunct="1">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lvl="1" indent="-285750" algn="l" defTabSz="914400" rtl="0" eaLnBrk="1" latinLnBrk="0" hangingPunct="1">
              <a:spcBef>
                <a:spcPts val="0"/>
              </a:spcBef>
              <a:buFont typeface="Arial" panose="020B0604020202020204" pitchFamily="34" charset="0"/>
              <a:buChar char="–"/>
              <a:defRPr sz="2800" kern="1200">
                <a:solidFill>
                  <a:schemeClr val="tx1"/>
                </a:solidFill>
                <a:latin typeface="+mn-lt"/>
                <a:ea typeface="+mn-ea"/>
                <a:cs typeface="+mn-cs"/>
              </a:defRPr>
            </a:lvl2pPr>
            <a:lvl3pPr marL="1143000" lvl="2" indent="-22860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3pPr>
            <a:lvl4pPr marL="1600200" lvl="3"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4pPr>
            <a:lvl5pPr marL="2057400" lvl="4"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6pPr>
            <a:lvl7pPr marL="2971800" lvl="6"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7pPr>
            <a:lvl8pPr marL="3429000" lvl="7"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8pPr>
            <a:lvl9pPr marL="3886200" lvl="8"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9pPr>
          </a:lstStyle>
          <a:p>
            <a:pPr>
              <a:spcAft>
                <a:spcPts val="600"/>
              </a:spcAft>
            </a:pPr>
            <a:r>
              <a:rPr lang="en-IE" sz="2200" dirty="0"/>
              <a:t>You can also try a new hobby, stay in touch with family and friends, or reach out to services within your </a:t>
            </a:r>
            <a:r>
              <a:rPr lang="en-IE" sz="2200" dirty="0" smtClean="0"/>
              <a:t>community</a:t>
            </a:r>
            <a:endParaRPr lang="en-IE" sz="2200" dirty="0"/>
          </a:p>
        </p:txBody>
      </p:sp>
      <p:pic>
        <p:nvPicPr>
          <p:cNvPr id="16" name="Graphic 15">
            <a:extLst>
              <a:ext uri="{FF2B5EF4-FFF2-40B4-BE49-F238E27FC236}">
                <a16:creationId xmlns:a16="http://schemas.microsoft.com/office/drawing/2014/main" id="{D8D88615-1129-0294-34CE-41E7A2F48D7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6512892" y="354732"/>
            <a:ext cx="1587500" cy="1562100"/>
          </a:xfrm>
          <a:prstGeom prst="rect">
            <a:avLst/>
          </a:prstGeom>
        </p:spPr>
      </p:pic>
      <p:pic>
        <p:nvPicPr>
          <p:cNvPr id="19" name="Graphic 18">
            <a:extLst>
              <a:ext uri="{FF2B5EF4-FFF2-40B4-BE49-F238E27FC236}">
                <a16:creationId xmlns:a16="http://schemas.microsoft.com/office/drawing/2014/main" id="{5032561E-DEFE-5A9B-BA38-01CD43B78E8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7925967" y="1053083"/>
            <a:ext cx="1110529" cy="1092761"/>
          </a:xfrm>
          <a:prstGeom prst="rect">
            <a:avLst/>
          </a:prstGeom>
        </p:spPr>
      </p:pic>
    </p:spTree>
    <p:extLst>
      <p:ext uri="{BB962C8B-B14F-4D97-AF65-F5344CB8AC3E}">
        <p14:creationId xmlns:p14="http://schemas.microsoft.com/office/powerpoint/2010/main" val="2064169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Keep connected</a:t>
            </a:r>
          </a:p>
        </p:txBody>
      </p:sp>
      <p:sp>
        <p:nvSpPr>
          <p:cNvPr id="4" name="Rectangle 3"/>
          <p:cNvSpPr/>
          <p:nvPr/>
        </p:nvSpPr>
        <p:spPr>
          <a:xfrm>
            <a:off x="335494" y="1196752"/>
            <a:ext cx="4308514" cy="4714111"/>
          </a:xfrm>
          <a:prstGeom prst="rect">
            <a:avLst/>
          </a:prstGeom>
        </p:spPr>
        <p:txBody>
          <a:bodyPr wrap="square">
            <a:spAutoFit/>
          </a:bodyPr>
          <a:lstStyle/>
          <a:p>
            <a:pPr>
              <a:spcAft>
                <a:spcPts val="1000"/>
              </a:spcAft>
            </a:pPr>
            <a:r>
              <a:rPr lang="en-IE" sz="2200" dirty="0">
                <a:latin typeface="Arial" panose="020B0604020202020204" pitchFamily="34" charset="0"/>
                <a:cs typeface="Arial" panose="020B0604020202020204" pitchFamily="34" charset="0"/>
              </a:rPr>
              <a:t>Interacting with others can give us great sustenance in terms of brain health. </a:t>
            </a:r>
          </a:p>
          <a:p>
            <a:pPr marL="342900" indent="-342900">
              <a:spcAft>
                <a:spcPts val="1000"/>
              </a:spcAft>
              <a:buFont typeface="Arial" panose="020B0604020202020204" pitchFamily="34" charset="0"/>
              <a:buChar char="•"/>
            </a:pPr>
            <a:r>
              <a:rPr lang="en-IE" sz="2200" dirty="0" smtClean="0">
                <a:latin typeface="Arial" panose="020B0604020202020204" pitchFamily="34" charset="0"/>
                <a:cs typeface="Arial" panose="020B0604020202020204" pitchFamily="34" charset="0"/>
              </a:rPr>
              <a:t>Join a book </a:t>
            </a:r>
            <a:r>
              <a:rPr lang="en-IE" sz="2200" dirty="0">
                <a:latin typeface="Arial" panose="020B0604020202020204" pitchFamily="34" charset="0"/>
                <a:cs typeface="Arial" panose="020B0604020202020204" pitchFamily="34" charset="0"/>
              </a:rPr>
              <a:t>club</a:t>
            </a:r>
          </a:p>
          <a:p>
            <a:pPr marL="342900" indent="-342900">
              <a:spcAft>
                <a:spcPts val="1000"/>
              </a:spcAft>
              <a:buFont typeface="Arial" panose="020B0604020202020204" pitchFamily="34" charset="0"/>
              <a:buChar char="•"/>
            </a:pPr>
            <a:r>
              <a:rPr lang="en-IE" sz="2200" dirty="0">
                <a:latin typeface="Arial" panose="020B0604020202020204" pitchFamily="34" charset="0"/>
                <a:cs typeface="Arial" panose="020B0604020202020204" pitchFamily="34" charset="0"/>
              </a:rPr>
              <a:t>C</a:t>
            </a:r>
            <a:r>
              <a:rPr lang="en-IE" sz="2200" dirty="0" smtClean="0">
                <a:latin typeface="Arial" panose="020B0604020202020204" pitchFamily="34" charset="0"/>
                <a:cs typeface="Arial" panose="020B0604020202020204" pitchFamily="34" charset="0"/>
              </a:rPr>
              <a:t>ommunity group</a:t>
            </a:r>
          </a:p>
          <a:p>
            <a:pPr marL="342900" indent="-342900">
              <a:spcAft>
                <a:spcPts val="1000"/>
              </a:spcAft>
              <a:buFont typeface="Arial" panose="020B0604020202020204" pitchFamily="34" charset="0"/>
              <a:buChar char="•"/>
            </a:pPr>
            <a:r>
              <a:rPr lang="en-IE" sz="2200" dirty="0" smtClean="0">
                <a:latin typeface="Arial" panose="020B0604020202020204" pitchFamily="34" charset="0"/>
                <a:cs typeface="Arial" panose="020B0604020202020204" pitchFamily="34" charset="0"/>
              </a:rPr>
              <a:t>Men’s or Women’s shed</a:t>
            </a:r>
            <a:endParaRPr lang="en-IE" sz="2200" dirty="0">
              <a:latin typeface="Arial" panose="020B0604020202020204" pitchFamily="34" charset="0"/>
              <a:cs typeface="Arial" panose="020B0604020202020204" pitchFamily="34" charset="0"/>
            </a:endParaRPr>
          </a:p>
          <a:p>
            <a:pPr marL="342900" indent="-342900">
              <a:spcAft>
                <a:spcPts val="1000"/>
              </a:spcAft>
              <a:buFont typeface="Arial" panose="020B0604020202020204" pitchFamily="34" charset="0"/>
              <a:buChar char="•"/>
            </a:pPr>
            <a:r>
              <a:rPr lang="en-IE" sz="2200" dirty="0">
                <a:latin typeface="Arial" panose="020B0604020202020204" pitchFamily="34" charset="0"/>
                <a:cs typeface="Arial" panose="020B0604020202020204" pitchFamily="34" charset="0"/>
              </a:rPr>
              <a:t>C</a:t>
            </a:r>
            <a:r>
              <a:rPr lang="en-IE" sz="2200" dirty="0" smtClean="0">
                <a:latin typeface="Arial" panose="020B0604020202020204" pitchFamily="34" charset="0"/>
                <a:cs typeface="Arial" panose="020B0604020202020204" pitchFamily="34" charset="0"/>
              </a:rPr>
              <a:t>hoir </a:t>
            </a:r>
            <a:r>
              <a:rPr lang="en-IE" sz="2200" dirty="0">
                <a:latin typeface="Arial" panose="020B0604020202020204" pitchFamily="34" charset="0"/>
                <a:cs typeface="Arial" panose="020B0604020202020204" pitchFamily="34" charset="0"/>
              </a:rPr>
              <a:t>or a sports team</a:t>
            </a:r>
          </a:p>
          <a:p>
            <a:pPr marL="342900" indent="-342900">
              <a:spcAft>
                <a:spcPts val="1000"/>
              </a:spcAft>
              <a:buFont typeface="Arial" panose="020B0604020202020204" pitchFamily="34" charset="0"/>
              <a:buChar char="•"/>
            </a:pPr>
            <a:r>
              <a:rPr lang="en-IE" sz="2200" dirty="0">
                <a:latin typeface="Arial" panose="020B0604020202020204" pitchFamily="34" charset="0"/>
                <a:cs typeface="Arial" panose="020B0604020202020204" pitchFamily="34" charset="0"/>
              </a:rPr>
              <a:t>H</a:t>
            </a:r>
            <a:r>
              <a:rPr lang="en-IE" sz="2200" dirty="0" smtClean="0">
                <a:latin typeface="Arial" panose="020B0604020202020204" pitchFamily="34" charset="0"/>
                <a:cs typeface="Arial" panose="020B0604020202020204" pitchFamily="34" charset="0"/>
              </a:rPr>
              <a:t>ave </a:t>
            </a:r>
            <a:r>
              <a:rPr lang="en-IE" sz="2200" dirty="0">
                <a:latin typeface="Arial" panose="020B0604020202020204" pitchFamily="34" charset="0"/>
                <a:cs typeface="Arial" panose="020B0604020202020204" pitchFamily="34" charset="0"/>
              </a:rPr>
              <a:t>a regular coffee </a:t>
            </a:r>
            <a:r>
              <a:rPr lang="en-IE" sz="2200" dirty="0" smtClean="0">
                <a:latin typeface="Arial" panose="020B0604020202020204" pitchFamily="34" charset="0"/>
                <a:cs typeface="Arial" panose="020B0604020202020204" pitchFamily="34" charset="0"/>
              </a:rPr>
              <a:t>morning</a:t>
            </a:r>
          </a:p>
          <a:p>
            <a:pPr marL="342900" indent="-342900">
              <a:spcAft>
                <a:spcPts val="1000"/>
              </a:spcAft>
              <a:buFont typeface="Arial" panose="020B0604020202020204" pitchFamily="34" charset="0"/>
              <a:buChar char="•"/>
            </a:pPr>
            <a:endParaRPr lang="en-IE" sz="2200" dirty="0" smtClean="0">
              <a:latin typeface="Arial" panose="020B0604020202020204" pitchFamily="34" charset="0"/>
              <a:cs typeface="Arial" panose="020B0604020202020204" pitchFamily="34" charset="0"/>
            </a:endParaRPr>
          </a:p>
          <a:p>
            <a:pPr>
              <a:spcAft>
                <a:spcPts val="1000"/>
              </a:spcAft>
            </a:pPr>
            <a:r>
              <a:rPr lang="en-IE" sz="2200" dirty="0" smtClean="0">
                <a:latin typeface="Arial" panose="020B0604020202020204" pitchFamily="34" charset="0"/>
                <a:cs typeface="Arial" panose="020B0604020202020204" pitchFamily="34" charset="0"/>
              </a:rPr>
              <a:t>The local library also has lists of activities.</a:t>
            </a:r>
            <a:endParaRPr lang="en-IE" sz="22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p:blipFill>
        <p:spPr>
          <a:xfrm>
            <a:off x="4057707" y="980726"/>
            <a:ext cx="4729904" cy="4934615"/>
          </a:xfrm>
          <a:prstGeom prst="rect">
            <a:avLst/>
          </a:prstGeom>
        </p:spPr>
      </p:pic>
    </p:spTree>
    <p:extLst>
      <p:ext uri="{BB962C8B-B14F-4D97-AF65-F5344CB8AC3E}">
        <p14:creationId xmlns:p14="http://schemas.microsoft.com/office/powerpoint/2010/main" val="1656964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484784"/>
            <a:ext cx="5400600" cy="4185761"/>
          </a:xfrm>
          <a:prstGeom prst="rect">
            <a:avLst/>
          </a:prstGeom>
        </p:spPr>
        <p:txBody>
          <a:bodyPr wrap="square">
            <a:spAutoFit/>
          </a:bodyPr>
          <a:lstStyle/>
          <a:p>
            <a:pPr>
              <a:spcAft>
                <a:spcPts val="1200"/>
              </a:spcAft>
            </a:pPr>
            <a:r>
              <a:rPr lang="en-IE" sz="2400" dirty="0" smtClean="0">
                <a:solidFill>
                  <a:schemeClr val="bg1"/>
                </a:solidFill>
                <a:latin typeface="Arial" panose="020B0604020202020204" pitchFamily="34" charset="0"/>
                <a:cs typeface="Arial" panose="020B0604020202020204" pitchFamily="34" charset="0"/>
              </a:rPr>
              <a:t>Hearing </a:t>
            </a:r>
            <a:r>
              <a:rPr lang="en-IE" sz="2400" dirty="0">
                <a:solidFill>
                  <a:schemeClr val="bg1"/>
                </a:solidFill>
                <a:latin typeface="Arial" panose="020B0604020202020204" pitchFamily="34" charset="0"/>
                <a:cs typeface="Arial" panose="020B0604020202020204" pitchFamily="34" charset="0"/>
              </a:rPr>
              <a:t>loss is associated with a higher risk of developing </a:t>
            </a:r>
            <a:r>
              <a:rPr lang="en-IE" sz="2400" dirty="0" smtClean="0">
                <a:solidFill>
                  <a:schemeClr val="bg1"/>
                </a:solidFill>
                <a:latin typeface="Arial" panose="020B0604020202020204" pitchFamily="34" charset="0"/>
                <a:cs typeface="Arial" panose="020B0604020202020204" pitchFamily="34" charset="0"/>
              </a:rPr>
              <a:t>dementia</a:t>
            </a:r>
            <a:r>
              <a:rPr lang="en-IE" sz="2400" dirty="0">
                <a:solidFill>
                  <a:schemeClr val="bg1"/>
                </a:solidFill>
                <a:latin typeface="Arial" panose="020B0604020202020204" pitchFamily="34" charset="0"/>
                <a:cs typeface="Arial" panose="020B0604020202020204" pitchFamily="34" charset="0"/>
              </a:rPr>
              <a:t>.</a:t>
            </a:r>
          </a:p>
          <a:p>
            <a:pPr marL="342900" indent="-342900">
              <a:spcAft>
                <a:spcPts val="1200"/>
              </a:spcAft>
              <a:buFont typeface="Arial" panose="020B0604020202020204" pitchFamily="34" charset="0"/>
              <a:buChar char="•"/>
            </a:pPr>
            <a:r>
              <a:rPr lang="en-IE" sz="2400" dirty="0">
                <a:solidFill>
                  <a:schemeClr val="bg1"/>
                </a:solidFill>
                <a:latin typeface="Arial" panose="020B0604020202020204" pitchFamily="34" charset="0"/>
                <a:cs typeface="Arial" panose="020B0604020202020204" pitchFamily="34" charset="0"/>
              </a:rPr>
              <a:t>Let’s protect our ears from excessive noise exposure</a:t>
            </a:r>
          </a:p>
          <a:p>
            <a:pPr marL="342900" indent="-342900">
              <a:spcAft>
                <a:spcPts val="1200"/>
              </a:spcAft>
              <a:buFont typeface="Arial" panose="020B0604020202020204" pitchFamily="34" charset="0"/>
              <a:buChar char="•"/>
            </a:pPr>
            <a:r>
              <a:rPr lang="en-IE" sz="2400" dirty="0">
                <a:solidFill>
                  <a:schemeClr val="bg1"/>
                </a:solidFill>
                <a:latin typeface="Arial" panose="020B0604020202020204" pitchFamily="34" charset="0"/>
                <a:cs typeface="Arial" panose="020B0604020202020204" pitchFamily="34" charset="0"/>
              </a:rPr>
              <a:t>Get your hearing tested, if you </a:t>
            </a:r>
            <a:r>
              <a:rPr lang="en-IE" sz="2400" dirty="0" smtClean="0">
                <a:solidFill>
                  <a:schemeClr val="bg1"/>
                </a:solidFill>
                <a:latin typeface="Arial" panose="020B0604020202020204" pitchFamily="34" charset="0"/>
                <a:cs typeface="Arial" panose="020B0604020202020204" pitchFamily="34" charset="0"/>
              </a:rPr>
              <a:t>are </a:t>
            </a:r>
            <a:r>
              <a:rPr lang="en-IE" sz="2400" dirty="0">
                <a:solidFill>
                  <a:schemeClr val="bg1"/>
                </a:solidFill>
                <a:latin typeface="Arial" panose="020B0604020202020204" pitchFamily="34" charset="0"/>
                <a:cs typeface="Arial" panose="020B0604020202020204" pitchFamily="34" charset="0"/>
              </a:rPr>
              <a:t>having difficulties</a:t>
            </a:r>
          </a:p>
          <a:p>
            <a:pPr marL="342900" indent="-342900">
              <a:spcAft>
                <a:spcPts val="1200"/>
              </a:spcAft>
              <a:buFont typeface="Arial" panose="020B0604020202020204" pitchFamily="34" charset="0"/>
              <a:buChar char="•"/>
            </a:pPr>
            <a:r>
              <a:rPr lang="en-IE" sz="2400" dirty="0">
                <a:solidFill>
                  <a:schemeClr val="bg1"/>
                </a:solidFill>
                <a:latin typeface="Arial" panose="020B0604020202020204" pitchFamily="34" charset="0"/>
                <a:cs typeface="Arial" panose="020B0604020202020204" pitchFamily="34" charset="0"/>
              </a:rPr>
              <a:t>Do wear a hearing aid if it is prescribed</a:t>
            </a:r>
          </a:p>
          <a:p>
            <a:pPr>
              <a:spcAft>
                <a:spcPts val="1200"/>
              </a:spcAft>
            </a:pPr>
            <a:endParaRPr lang="en-IE" sz="2400" dirty="0" smtClean="0">
              <a:solidFill>
                <a:schemeClr val="bg1"/>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p:txBody>
          <a:bodyPr>
            <a:normAutofit/>
          </a:bodyPr>
          <a:lstStyle/>
          <a:p>
            <a:pPr algn="l"/>
            <a:r>
              <a:rPr lang="en-IE" sz="2800" b="1" dirty="0">
                <a:latin typeface="Arial" panose="020B0604020202020204" pitchFamily="34" charset="0"/>
                <a:cs typeface="Arial" panose="020B0604020202020204" pitchFamily="34" charset="0"/>
              </a:rPr>
              <a:t>Hearing Loss</a:t>
            </a:r>
          </a:p>
        </p:txBody>
      </p:sp>
      <p:pic>
        <p:nvPicPr>
          <p:cNvPr id="3" name="Graphic 2">
            <a:extLst>
              <a:ext uri="{FF2B5EF4-FFF2-40B4-BE49-F238E27FC236}">
                <a16:creationId xmlns:a16="http://schemas.microsoft.com/office/drawing/2014/main" id="{02E0804E-3146-6B79-B09B-2DE2E9613B2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p:blipFill>
        <p:spPr>
          <a:xfrm>
            <a:off x="4788023" y="998486"/>
            <a:ext cx="4767765" cy="4983790"/>
          </a:xfrm>
          <a:prstGeom prst="rect">
            <a:avLst/>
          </a:prstGeom>
        </p:spPr>
      </p:pic>
    </p:spTree>
    <p:extLst>
      <p:ext uri="{BB962C8B-B14F-4D97-AF65-F5344CB8AC3E}">
        <p14:creationId xmlns:p14="http://schemas.microsoft.com/office/powerpoint/2010/main" val="1308830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Vision Loss</a:t>
            </a:r>
            <a:endParaRPr lang="en-IE" dirty="0"/>
          </a:p>
        </p:txBody>
      </p:sp>
      <p:sp>
        <p:nvSpPr>
          <p:cNvPr id="4" name="Rectangle 3"/>
          <p:cNvSpPr/>
          <p:nvPr/>
        </p:nvSpPr>
        <p:spPr>
          <a:xfrm>
            <a:off x="323528" y="1700808"/>
            <a:ext cx="6390456" cy="4462760"/>
          </a:xfrm>
          <a:prstGeom prst="rect">
            <a:avLst/>
          </a:prstGeom>
        </p:spPr>
        <p:txBody>
          <a:bodyPr wrap="square">
            <a:spAutoFit/>
          </a:bodyPr>
          <a:lstStyle/>
          <a:p>
            <a:pPr marL="342900" indent="-342900">
              <a:spcAft>
                <a:spcPts val="1200"/>
              </a:spcAft>
              <a:buFont typeface="Arial" panose="020B0604020202020204" pitchFamily="34" charset="0"/>
              <a:buChar char="•"/>
            </a:pPr>
            <a:r>
              <a:rPr lang="en-IE" sz="2400" dirty="0" smtClean="0">
                <a:solidFill>
                  <a:schemeClr val="bg1"/>
                </a:solidFill>
                <a:latin typeface="Arial" panose="020B0604020202020204" pitchFamily="34" charset="0"/>
                <a:cs typeface="Arial" panose="020B0604020202020204" pitchFamily="34" charset="0"/>
              </a:rPr>
              <a:t>Rest </a:t>
            </a:r>
            <a:r>
              <a:rPr lang="en-IE" sz="2400" dirty="0">
                <a:solidFill>
                  <a:schemeClr val="bg1"/>
                </a:solidFill>
                <a:latin typeface="Arial" panose="020B0604020202020204" pitchFamily="34" charset="0"/>
                <a:cs typeface="Arial" panose="020B0604020202020204" pitchFamily="34" charset="0"/>
              </a:rPr>
              <a:t>the eyes. Take a break from staring at a screen every 20 </a:t>
            </a:r>
            <a:r>
              <a:rPr lang="en-IE" sz="2400" dirty="0" smtClean="0">
                <a:solidFill>
                  <a:schemeClr val="bg1"/>
                </a:solidFill>
                <a:latin typeface="Arial" panose="020B0604020202020204" pitchFamily="34" charset="0"/>
                <a:cs typeface="Arial" panose="020B0604020202020204" pitchFamily="34" charset="0"/>
              </a:rPr>
              <a:t>minutes</a:t>
            </a:r>
          </a:p>
          <a:p>
            <a:pPr marL="342900" indent="-342900">
              <a:spcAft>
                <a:spcPts val="1200"/>
              </a:spcAft>
              <a:buFont typeface="Arial" panose="020B0604020202020204" pitchFamily="34" charset="0"/>
              <a:buChar char="•"/>
            </a:pPr>
            <a:r>
              <a:rPr lang="en-IE" sz="2400" dirty="0" smtClean="0">
                <a:solidFill>
                  <a:schemeClr val="bg1"/>
                </a:solidFill>
                <a:latin typeface="Arial" panose="020B0604020202020204" pitchFamily="34" charset="0"/>
                <a:cs typeface="Arial" panose="020B0604020202020204" pitchFamily="34" charset="0"/>
              </a:rPr>
              <a:t>Wear </a:t>
            </a:r>
            <a:r>
              <a:rPr lang="en-IE" sz="2400" dirty="0">
                <a:solidFill>
                  <a:schemeClr val="bg1"/>
                </a:solidFill>
                <a:latin typeface="Arial" panose="020B0604020202020204" pitchFamily="34" charset="0"/>
                <a:cs typeface="Arial" panose="020B0604020202020204" pitchFamily="34" charset="0"/>
              </a:rPr>
              <a:t>protective </a:t>
            </a:r>
            <a:r>
              <a:rPr lang="en-IE" sz="2400" dirty="0" smtClean="0">
                <a:solidFill>
                  <a:schemeClr val="bg1"/>
                </a:solidFill>
                <a:latin typeface="Arial" panose="020B0604020202020204" pitchFamily="34" charset="0"/>
                <a:cs typeface="Arial" panose="020B0604020202020204" pitchFamily="34" charset="0"/>
              </a:rPr>
              <a:t>eyewear </a:t>
            </a:r>
          </a:p>
          <a:p>
            <a:pPr marL="342900" indent="-342900">
              <a:spcAft>
                <a:spcPts val="1200"/>
              </a:spcAft>
              <a:buFont typeface="Arial" panose="020B0604020202020204" pitchFamily="34" charset="0"/>
              <a:buChar char="•"/>
            </a:pPr>
            <a:r>
              <a:rPr lang="en-IE" sz="2400" dirty="0" smtClean="0">
                <a:solidFill>
                  <a:schemeClr val="bg1"/>
                </a:solidFill>
                <a:latin typeface="Arial" panose="020B0604020202020204" pitchFamily="34" charset="0"/>
                <a:cs typeface="Arial" panose="020B0604020202020204" pitchFamily="34" charset="0"/>
              </a:rPr>
              <a:t>Wear </a:t>
            </a:r>
            <a:r>
              <a:rPr lang="en-IE" sz="2400" dirty="0">
                <a:solidFill>
                  <a:schemeClr val="bg1"/>
                </a:solidFill>
                <a:latin typeface="Arial" panose="020B0604020202020204" pitchFamily="34" charset="0"/>
                <a:cs typeface="Arial" panose="020B0604020202020204" pitchFamily="34" charset="0"/>
              </a:rPr>
              <a:t>sunglasses. Choose sunglasses that protect the eyes from 99–100% of both UVA and UVB </a:t>
            </a:r>
            <a:r>
              <a:rPr lang="en-IE" sz="2400" dirty="0" smtClean="0">
                <a:solidFill>
                  <a:schemeClr val="bg1"/>
                </a:solidFill>
                <a:latin typeface="Arial" panose="020B0604020202020204" pitchFamily="34" charset="0"/>
                <a:cs typeface="Arial" panose="020B0604020202020204" pitchFamily="34" charset="0"/>
              </a:rPr>
              <a:t>radiation</a:t>
            </a:r>
          </a:p>
          <a:p>
            <a:pPr marL="342900" indent="-342900">
              <a:spcAft>
                <a:spcPts val="1200"/>
              </a:spcAft>
              <a:buFont typeface="Arial" panose="020B0604020202020204" pitchFamily="34" charset="0"/>
              <a:buChar char="•"/>
            </a:pPr>
            <a:r>
              <a:rPr lang="en-IE" sz="2400" dirty="0" smtClean="0">
                <a:solidFill>
                  <a:schemeClr val="bg1"/>
                </a:solidFill>
                <a:latin typeface="Arial" panose="020B0604020202020204" pitchFamily="34" charset="0"/>
                <a:cs typeface="Arial" panose="020B0604020202020204" pitchFamily="34" charset="0"/>
              </a:rPr>
              <a:t>Get </a:t>
            </a:r>
            <a:r>
              <a:rPr lang="en-IE" sz="2400" dirty="0">
                <a:solidFill>
                  <a:schemeClr val="bg1"/>
                </a:solidFill>
                <a:latin typeface="Arial" panose="020B0604020202020204" pitchFamily="34" charset="0"/>
                <a:cs typeface="Arial" panose="020B0604020202020204" pitchFamily="34" charset="0"/>
              </a:rPr>
              <a:t>your vision tested if you are having difficulties</a:t>
            </a:r>
          </a:p>
          <a:p>
            <a:pPr marL="342900" indent="-342900">
              <a:spcAft>
                <a:spcPts val="1200"/>
              </a:spcAft>
              <a:buFont typeface="Arial" panose="020B0604020202020204" pitchFamily="34" charset="0"/>
              <a:buChar char="•"/>
            </a:pPr>
            <a:r>
              <a:rPr lang="en-IE" sz="2400" dirty="0">
                <a:solidFill>
                  <a:schemeClr val="bg1"/>
                </a:solidFill>
                <a:latin typeface="Arial" panose="020B0604020202020204" pitchFamily="34" charset="0"/>
                <a:cs typeface="Arial" panose="020B0604020202020204" pitchFamily="34" charset="0"/>
              </a:rPr>
              <a:t>Get treatment for vision loss</a:t>
            </a:r>
          </a:p>
          <a:p>
            <a:pPr marL="342900" indent="-342900">
              <a:spcAft>
                <a:spcPts val="1200"/>
              </a:spcAft>
              <a:buFont typeface="Arial" panose="020B0604020202020204" pitchFamily="34" charset="0"/>
              <a:buChar char="•"/>
            </a:pPr>
            <a:endParaRPr lang="en-IE"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5976011" y="2348880"/>
            <a:ext cx="3240650" cy="3367533"/>
          </a:xfrm>
          <a:prstGeom prst="rect">
            <a:avLst/>
          </a:prstGeom>
        </p:spPr>
      </p:pic>
      <p:sp>
        <p:nvSpPr>
          <p:cNvPr id="6" name="Rectangle 5"/>
          <p:cNvSpPr/>
          <p:nvPr/>
        </p:nvSpPr>
        <p:spPr>
          <a:xfrm>
            <a:off x="323620" y="1022820"/>
            <a:ext cx="7272808" cy="461665"/>
          </a:xfrm>
          <a:prstGeom prst="rect">
            <a:avLst/>
          </a:prstGeom>
        </p:spPr>
        <p:txBody>
          <a:bodyPr wrap="square">
            <a:spAutoFit/>
          </a:bodyPr>
          <a:lstStyle/>
          <a:p>
            <a:r>
              <a:rPr lang="en-IE" sz="2400" dirty="0" smtClean="0">
                <a:solidFill>
                  <a:schemeClr val="bg1"/>
                </a:solidFill>
                <a:latin typeface="Arial" panose="020B0604020202020204" pitchFamily="34" charset="0"/>
                <a:cs typeface="Arial" panose="020B0604020202020204" pitchFamily="34" charset="0"/>
              </a:rPr>
              <a:t>You can </a:t>
            </a:r>
            <a:r>
              <a:rPr lang="en-IE" sz="2400" dirty="0">
                <a:solidFill>
                  <a:schemeClr val="bg1"/>
                </a:solidFill>
                <a:latin typeface="Arial" panose="020B0604020202020204" pitchFamily="34" charset="0"/>
                <a:cs typeface="Arial" panose="020B0604020202020204" pitchFamily="34" charset="0"/>
              </a:rPr>
              <a:t>take steps to look after </a:t>
            </a:r>
            <a:r>
              <a:rPr lang="en-IE" sz="2400" dirty="0" smtClean="0">
                <a:solidFill>
                  <a:schemeClr val="bg1"/>
                </a:solidFill>
                <a:latin typeface="Arial" panose="020B0604020202020204" pitchFamily="34" charset="0"/>
                <a:cs typeface="Arial" panose="020B0604020202020204" pitchFamily="34" charset="0"/>
              </a:rPr>
              <a:t>your </a:t>
            </a:r>
            <a:r>
              <a:rPr lang="en-IE" sz="2400" dirty="0">
                <a:solidFill>
                  <a:schemeClr val="bg1"/>
                </a:solidFill>
                <a:latin typeface="Arial" panose="020B0604020202020204" pitchFamily="34" charset="0"/>
                <a:cs typeface="Arial" panose="020B0604020202020204" pitchFamily="34" charset="0"/>
              </a:rPr>
              <a:t>eye health.</a:t>
            </a:r>
          </a:p>
        </p:txBody>
      </p:sp>
    </p:spTree>
    <p:extLst>
      <p:ext uri="{BB962C8B-B14F-4D97-AF65-F5344CB8AC3E}">
        <p14:creationId xmlns:p14="http://schemas.microsoft.com/office/powerpoint/2010/main" val="1935522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Stay sharp</a:t>
            </a:r>
          </a:p>
        </p:txBody>
      </p:sp>
      <p:sp>
        <p:nvSpPr>
          <p:cNvPr id="4" name="Rectangle 3"/>
          <p:cNvSpPr/>
          <p:nvPr/>
        </p:nvSpPr>
        <p:spPr>
          <a:xfrm>
            <a:off x="395536" y="1124744"/>
            <a:ext cx="7959600" cy="1785104"/>
          </a:xfrm>
          <a:prstGeom prst="rect">
            <a:avLst/>
          </a:prstGeom>
        </p:spPr>
        <p:txBody>
          <a:bodyPr wrap="square">
            <a:spAutoFit/>
          </a:bodyPr>
          <a:lstStyle/>
          <a:p>
            <a:pPr marL="342900" indent="-342900">
              <a:buFont typeface="Arial" panose="020B0604020202020204" pitchFamily="34" charset="0"/>
              <a:buChar char="•"/>
            </a:pPr>
            <a:r>
              <a:rPr lang="en-IE" sz="2200" dirty="0">
                <a:solidFill>
                  <a:schemeClr val="bg1"/>
                </a:solidFill>
                <a:latin typeface="Arial" panose="020B0604020202020204" pitchFamily="34" charset="0"/>
                <a:cs typeface="Arial" panose="020B0604020202020204" pitchFamily="34" charset="0"/>
              </a:rPr>
              <a:t>Keep your brain active</a:t>
            </a:r>
          </a:p>
          <a:p>
            <a:pPr marL="342900" indent="-342900">
              <a:buFont typeface="Arial" panose="020B0604020202020204" pitchFamily="34" charset="0"/>
              <a:buChar char="•"/>
            </a:pPr>
            <a:r>
              <a:rPr lang="en-IE" sz="2200" dirty="0">
                <a:solidFill>
                  <a:schemeClr val="bg1"/>
                </a:solidFill>
                <a:latin typeface="Arial" panose="020B0604020202020204" pitchFamily="34" charset="0"/>
                <a:cs typeface="Arial" panose="020B0604020202020204" pitchFamily="34" charset="0"/>
              </a:rPr>
              <a:t>Get a good night’s sleep </a:t>
            </a:r>
          </a:p>
          <a:p>
            <a:pPr marL="342900" indent="-342900">
              <a:buFont typeface="Arial" panose="020B0604020202020204" pitchFamily="34" charset="0"/>
              <a:buChar char="•"/>
            </a:pPr>
            <a:r>
              <a:rPr lang="en-IE" sz="2200" dirty="0">
                <a:solidFill>
                  <a:schemeClr val="bg1"/>
                </a:solidFill>
                <a:latin typeface="Arial" panose="020B0604020202020204" pitchFamily="34" charset="0"/>
                <a:cs typeface="Arial" panose="020B0604020202020204" pitchFamily="34" charset="0"/>
              </a:rPr>
              <a:t>Take time for your mental wellbeing</a:t>
            </a:r>
          </a:p>
          <a:p>
            <a:pPr marL="342900" indent="-342900">
              <a:buFont typeface="Arial" panose="020B0604020202020204" pitchFamily="34" charset="0"/>
              <a:buChar char="•"/>
            </a:pPr>
            <a:r>
              <a:rPr lang="en-IE" sz="2200" dirty="0">
                <a:solidFill>
                  <a:schemeClr val="bg1"/>
                </a:solidFill>
                <a:latin typeface="Arial" panose="020B0604020202020204" pitchFamily="34" charset="0"/>
                <a:cs typeface="Arial" panose="020B0604020202020204" pitchFamily="34" charset="0"/>
              </a:rPr>
              <a:t>Learn ways to keep stress at bay to benefit your physical health, brain fitness and overall </a:t>
            </a:r>
            <a:r>
              <a:rPr lang="en-IE" sz="2200" dirty="0" smtClean="0">
                <a:solidFill>
                  <a:schemeClr val="bg1"/>
                </a:solidFill>
                <a:latin typeface="Arial" panose="020B0604020202020204" pitchFamily="34" charset="0"/>
                <a:cs typeface="Arial" panose="020B0604020202020204" pitchFamily="34" charset="0"/>
              </a:rPr>
              <a:t>memory</a:t>
            </a:r>
            <a:endParaRPr lang="en-IE" sz="2200" dirty="0">
              <a:solidFill>
                <a:schemeClr val="bg1"/>
              </a:solidFill>
              <a:latin typeface="Arial" panose="020B0604020202020204" pitchFamily="34" charset="0"/>
              <a:cs typeface="Arial" panose="020B0604020202020204" pitchFamily="34" charset="0"/>
            </a:endParaRPr>
          </a:p>
        </p:txBody>
      </p:sp>
      <p:pic>
        <p:nvPicPr>
          <p:cNvPr id="6" name="Graphic 5">
            <a:extLst>
              <a:ext uri="{FF2B5EF4-FFF2-40B4-BE49-F238E27FC236}">
                <a16:creationId xmlns:a16="http://schemas.microsoft.com/office/drawing/2014/main" id="{54B6E992-7379-25FC-9B19-E766D73F4DA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251520" y="2420888"/>
            <a:ext cx="7104248" cy="4285715"/>
          </a:xfrm>
          <a:prstGeom prst="rect">
            <a:avLst/>
          </a:prstGeom>
        </p:spPr>
      </p:pic>
    </p:spTree>
    <p:extLst>
      <p:ext uri="{BB962C8B-B14F-4D97-AF65-F5344CB8AC3E}">
        <p14:creationId xmlns:p14="http://schemas.microsoft.com/office/powerpoint/2010/main" val="3801441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50"/>
            <a:ext cx="8568952" cy="706077"/>
          </a:xfrm>
        </p:spPr>
        <p:txBody>
          <a:bodyPr>
            <a:normAutofit/>
          </a:bodyPr>
          <a:lstStyle/>
          <a:p>
            <a:r>
              <a:rPr lang="en-IE" dirty="0"/>
              <a:t>Brain injuries</a:t>
            </a:r>
          </a:p>
        </p:txBody>
      </p:sp>
      <p:sp>
        <p:nvSpPr>
          <p:cNvPr id="4" name="Rectangle 3"/>
          <p:cNvSpPr/>
          <p:nvPr/>
        </p:nvSpPr>
        <p:spPr>
          <a:xfrm>
            <a:off x="348393" y="1412776"/>
            <a:ext cx="4439631" cy="3990836"/>
          </a:xfrm>
          <a:prstGeom prst="rect">
            <a:avLst/>
          </a:prstGeom>
        </p:spPr>
        <p:txBody>
          <a:bodyPr wrap="square">
            <a:spAutoFit/>
          </a:bodyPr>
          <a:lstStyle/>
          <a:p>
            <a:pPr>
              <a:spcAft>
                <a:spcPts val="1000"/>
              </a:spcAft>
            </a:pPr>
            <a:r>
              <a:rPr lang="en-IE" sz="2200" dirty="0">
                <a:solidFill>
                  <a:schemeClr val="bg1"/>
                </a:solidFill>
                <a:latin typeface="Arial" panose="020B0604020202020204" pitchFamily="34" charset="0"/>
                <a:cs typeface="Arial" panose="020B0604020202020204" pitchFamily="34" charset="0"/>
              </a:rPr>
              <a:t>Prevent head injury, including concussion, which can occur due to falls or traffic accidents. </a:t>
            </a:r>
          </a:p>
          <a:p>
            <a:pPr>
              <a:spcAft>
                <a:spcPts val="1000"/>
              </a:spcAft>
            </a:pPr>
            <a:r>
              <a:rPr lang="en-IE" sz="2200" b="1" dirty="0">
                <a:solidFill>
                  <a:schemeClr val="bg1"/>
                </a:solidFill>
                <a:latin typeface="Arial" panose="020B0604020202020204" pitchFamily="34" charset="0"/>
                <a:cs typeface="Arial" panose="020B0604020202020204" pitchFamily="34" charset="0"/>
              </a:rPr>
              <a:t>Take precautions, such as</a:t>
            </a:r>
          </a:p>
          <a:p>
            <a:pPr marL="342900" indent="-342900">
              <a:spcAft>
                <a:spcPts val="1000"/>
              </a:spcAft>
              <a:buFont typeface="Arial" panose="020B0604020202020204" pitchFamily="34" charset="0"/>
              <a:buChar char="•"/>
            </a:pPr>
            <a:r>
              <a:rPr lang="en-IE" sz="2200" dirty="0">
                <a:solidFill>
                  <a:schemeClr val="bg1"/>
                </a:solidFill>
                <a:latin typeface="Arial" panose="020B0604020202020204" pitchFamily="34" charset="0"/>
                <a:cs typeface="Arial" panose="020B0604020202020204" pitchFamily="34" charset="0"/>
              </a:rPr>
              <a:t>wear the correct protective headwear for sports, cycling, work, etc.</a:t>
            </a:r>
          </a:p>
          <a:p>
            <a:pPr marL="342900" indent="-342900">
              <a:spcAft>
                <a:spcPts val="1000"/>
              </a:spcAft>
              <a:buFont typeface="Arial" panose="020B0604020202020204" pitchFamily="34" charset="0"/>
              <a:buChar char="•"/>
            </a:pPr>
            <a:r>
              <a:rPr lang="en-IE" sz="2200" dirty="0">
                <a:solidFill>
                  <a:schemeClr val="bg1"/>
                </a:solidFill>
                <a:latin typeface="Arial" panose="020B0604020202020204" pitchFamily="34" charset="0"/>
                <a:cs typeface="Arial" panose="020B0604020202020204" pitchFamily="34" charset="0"/>
              </a:rPr>
              <a:t>wear a seatbelt</a:t>
            </a:r>
          </a:p>
          <a:p>
            <a:pPr marL="342900" indent="-342900">
              <a:spcAft>
                <a:spcPts val="1000"/>
              </a:spcAft>
              <a:buFont typeface="Arial" panose="020B0604020202020204" pitchFamily="34" charset="0"/>
              <a:buChar char="•"/>
            </a:pPr>
            <a:r>
              <a:rPr lang="en-IE" sz="2200" dirty="0">
                <a:solidFill>
                  <a:schemeClr val="bg1"/>
                </a:solidFill>
                <a:latin typeface="Arial" panose="020B0604020202020204" pitchFamily="34" charset="0"/>
                <a:cs typeface="Arial" panose="020B0604020202020204" pitchFamily="34" charset="0"/>
              </a:rPr>
              <a:t>avoid falls especially for older adults and children</a:t>
            </a:r>
          </a:p>
        </p:txBody>
      </p:sp>
      <p:pic>
        <p:nvPicPr>
          <p:cNvPr id="5" name="Graphic 4">
            <a:extLst>
              <a:ext uri="{FF2B5EF4-FFF2-40B4-BE49-F238E27FC236}">
                <a16:creationId xmlns:a16="http://schemas.microsoft.com/office/drawing/2014/main" id="{02305055-6287-EFDC-3A08-2911EACAE385}"/>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p:blipFill>
        <p:spPr>
          <a:xfrm flipH="1">
            <a:off x="2699790" y="692697"/>
            <a:ext cx="6444209" cy="5184576"/>
          </a:xfrm>
          <a:prstGeom prst="rect">
            <a:avLst/>
          </a:prstGeom>
        </p:spPr>
      </p:pic>
    </p:spTree>
    <p:extLst>
      <p:ext uri="{BB962C8B-B14F-4D97-AF65-F5344CB8AC3E}">
        <p14:creationId xmlns:p14="http://schemas.microsoft.com/office/powerpoint/2010/main" val="490782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E" sz="2800" b="1" dirty="0">
                <a:latin typeface="Arial" panose="020B0604020202020204" pitchFamily="34" charset="0"/>
                <a:cs typeface="Arial" panose="020B0604020202020204" pitchFamily="34" charset="0"/>
              </a:rPr>
              <a:t>Education</a:t>
            </a:r>
          </a:p>
        </p:txBody>
      </p:sp>
      <p:sp>
        <p:nvSpPr>
          <p:cNvPr id="3" name="Rectangle 2"/>
          <p:cNvSpPr/>
          <p:nvPr/>
        </p:nvSpPr>
        <p:spPr>
          <a:xfrm>
            <a:off x="323528" y="1426524"/>
            <a:ext cx="3802834" cy="4154984"/>
          </a:xfrm>
          <a:prstGeom prst="rect">
            <a:avLst/>
          </a:prstGeom>
        </p:spPr>
        <p:txBody>
          <a:bodyPr wrap="square">
            <a:spAutoFit/>
          </a:bodyPr>
          <a:lstStyle/>
          <a:p>
            <a:r>
              <a:rPr lang="en-IE" sz="2400" dirty="0">
                <a:solidFill>
                  <a:schemeClr val="bg1"/>
                </a:solidFill>
                <a:latin typeface="Arial" panose="020B0604020202020204" pitchFamily="34" charset="0"/>
                <a:cs typeface="Arial" panose="020B0604020202020204" pitchFamily="34" charset="0"/>
              </a:rPr>
              <a:t>Cognitive stimulation is important for all of us, but especially in early life.</a:t>
            </a:r>
          </a:p>
          <a:p>
            <a:endParaRPr lang="en-IE" sz="2400" dirty="0">
              <a:solidFill>
                <a:schemeClr val="bg1"/>
              </a:solidFill>
              <a:latin typeface="Arial" panose="020B0604020202020204" pitchFamily="34" charset="0"/>
              <a:cs typeface="Arial" panose="020B0604020202020204" pitchFamily="34" charset="0"/>
            </a:endParaRPr>
          </a:p>
          <a:p>
            <a:r>
              <a:rPr lang="en-IE" sz="2400" dirty="0" smtClean="0">
                <a:solidFill>
                  <a:schemeClr val="bg1"/>
                </a:solidFill>
                <a:latin typeface="Arial" panose="020B0604020202020204" pitchFamily="34" charset="0"/>
                <a:cs typeface="Arial" panose="020B0604020202020204" pitchFamily="34" charset="0"/>
              </a:rPr>
              <a:t>Higher education levels in childhood and lifelong learning can reduce your dementia risk.</a:t>
            </a:r>
          </a:p>
          <a:p>
            <a:endParaRPr lang="en-IE" sz="2400" dirty="0">
              <a:solidFill>
                <a:schemeClr val="bg1"/>
              </a:solidFill>
              <a:latin typeface="Arial" panose="020B0604020202020204" pitchFamily="34" charset="0"/>
              <a:cs typeface="Arial" panose="020B0604020202020204" pitchFamily="34" charset="0"/>
            </a:endParaRPr>
          </a:p>
          <a:p>
            <a:r>
              <a:rPr lang="en-IE" sz="2400" dirty="0" smtClean="0">
                <a:solidFill>
                  <a:schemeClr val="bg1"/>
                </a:solidFill>
                <a:latin typeface="Arial" panose="020B0604020202020204" pitchFamily="34" charset="0"/>
                <a:cs typeface="Arial" panose="020B0604020202020204" pitchFamily="34" charset="0"/>
              </a:rPr>
              <a:t>It is never too late to learn something new.</a:t>
            </a:r>
            <a:endParaRPr lang="en-IE" sz="2400" dirty="0">
              <a:solidFill>
                <a:schemeClr val="bg1"/>
              </a:solidFill>
              <a:latin typeface="Arial" panose="020B0604020202020204" pitchFamily="34" charset="0"/>
              <a:cs typeface="Arial" panose="020B0604020202020204" pitchFamily="34" charset="0"/>
            </a:endParaRPr>
          </a:p>
        </p:txBody>
      </p:sp>
      <p:pic>
        <p:nvPicPr>
          <p:cNvPr id="6" name="Graphic 5">
            <a:extLst>
              <a:ext uri="{FF2B5EF4-FFF2-40B4-BE49-F238E27FC236}">
                <a16:creationId xmlns:a16="http://schemas.microsoft.com/office/drawing/2014/main" id="{59421061-F068-3291-C6B7-F03E0A9FB80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p:blipFill>
        <p:spPr>
          <a:xfrm>
            <a:off x="4499992" y="476672"/>
            <a:ext cx="5129119" cy="5229200"/>
          </a:xfrm>
          <a:prstGeom prst="rect">
            <a:avLst/>
          </a:prstGeom>
        </p:spPr>
      </p:pic>
    </p:spTree>
    <p:extLst>
      <p:ext uri="{BB962C8B-B14F-4D97-AF65-F5344CB8AC3E}">
        <p14:creationId xmlns:p14="http://schemas.microsoft.com/office/powerpoint/2010/main" val="812945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50"/>
            <a:ext cx="8568952" cy="706077"/>
          </a:xfrm>
        </p:spPr>
        <p:txBody>
          <a:bodyPr>
            <a:normAutofit/>
          </a:bodyPr>
          <a:lstStyle/>
          <a:p>
            <a:r>
              <a:rPr lang="en-IE" dirty="0"/>
              <a:t>Air pollution</a:t>
            </a:r>
          </a:p>
        </p:txBody>
      </p:sp>
      <p:sp>
        <p:nvSpPr>
          <p:cNvPr id="3" name="Text Placeholder 2"/>
          <p:cNvSpPr>
            <a:spLocks noGrp="1"/>
          </p:cNvSpPr>
          <p:nvPr>
            <p:ph type="body" idx="4294967295"/>
          </p:nvPr>
        </p:nvSpPr>
        <p:spPr>
          <a:xfrm>
            <a:off x="323529" y="1268413"/>
            <a:ext cx="3456383" cy="4737100"/>
          </a:xfrm>
        </p:spPr>
        <p:txBody>
          <a:bodyPr/>
          <a:lstStyle/>
          <a:p>
            <a:pPr marL="0" indent="0">
              <a:spcAft>
                <a:spcPts val="1000"/>
              </a:spcAft>
              <a:buNone/>
            </a:pPr>
            <a:r>
              <a:rPr lang="en-IE" sz="2200" b="1" dirty="0">
                <a:solidFill>
                  <a:schemeClr val="bg1"/>
                </a:solidFill>
                <a:latin typeface="Arial" panose="020B0604020202020204" pitchFamily="34" charset="0"/>
                <a:cs typeface="Arial" panose="020B0604020202020204" pitchFamily="34" charset="0"/>
              </a:rPr>
              <a:t>Breathe </a:t>
            </a:r>
            <a:r>
              <a:rPr lang="en-IE" sz="2200" b="1" dirty="0" smtClean="0">
                <a:solidFill>
                  <a:schemeClr val="bg1"/>
                </a:solidFill>
                <a:latin typeface="Arial" panose="020B0604020202020204" pitchFamily="34" charset="0"/>
                <a:cs typeface="Arial" panose="020B0604020202020204" pitchFamily="34" charset="0"/>
              </a:rPr>
              <a:t>carefully</a:t>
            </a:r>
            <a:r>
              <a:rPr lang="en-IE" sz="2200" dirty="0">
                <a:solidFill>
                  <a:schemeClr val="bg1"/>
                </a:solidFill>
                <a:latin typeface="Arial" panose="020B0604020202020204" pitchFamily="34" charset="0"/>
                <a:cs typeface="Arial" panose="020B0604020202020204" pitchFamily="34" charset="0"/>
              </a:rPr>
              <a:t> </a:t>
            </a:r>
          </a:p>
          <a:p>
            <a:pPr marL="0" indent="0">
              <a:spcAft>
                <a:spcPts val="1000"/>
              </a:spcAft>
              <a:buNone/>
            </a:pPr>
            <a:r>
              <a:rPr lang="en-IE" sz="2200" dirty="0">
                <a:solidFill>
                  <a:schemeClr val="bg1"/>
                </a:solidFill>
                <a:latin typeface="Arial" panose="020B0604020202020204" pitchFamily="34" charset="0"/>
                <a:cs typeface="Arial" panose="020B0604020202020204" pitchFamily="34" charset="0"/>
              </a:rPr>
              <a:t>The environment can affect our brain health.</a:t>
            </a:r>
          </a:p>
        </p:txBody>
      </p:sp>
      <p:pic>
        <p:nvPicPr>
          <p:cNvPr id="6" name="Graphic 5">
            <a:extLst>
              <a:ext uri="{FF2B5EF4-FFF2-40B4-BE49-F238E27FC236}">
                <a16:creationId xmlns:a16="http://schemas.microsoft.com/office/drawing/2014/main" id="{7D615E4E-4DE2-B76E-C46C-F167B771E4C9}"/>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p:blipFill>
        <p:spPr>
          <a:xfrm>
            <a:off x="2699792" y="1055265"/>
            <a:ext cx="6444208" cy="4814120"/>
          </a:xfrm>
          <a:prstGeom prst="rect">
            <a:avLst/>
          </a:prstGeom>
        </p:spPr>
      </p:pic>
      <p:sp>
        <p:nvSpPr>
          <p:cNvPr id="8" name="TextBox 7">
            <a:extLst>
              <a:ext uri="{FF2B5EF4-FFF2-40B4-BE49-F238E27FC236}">
                <a16:creationId xmlns:a16="http://schemas.microsoft.com/office/drawing/2014/main" id="{A99CFA2E-1E5E-D350-5CF5-8212DE1E1B71}"/>
              </a:ext>
            </a:extLst>
          </p:cNvPr>
          <p:cNvSpPr txBox="1"/>
          <p:nvPr/>
        </p:nvSpPr>
        <p:spPr>
          <a:xfrm>
            <a:off x="323529" y="2764715"/>
            <a:ext cx="2664295" cy="2682786"/>
          </a:xfrm>
          <a:prstGeom prst="rect">
            <a:avLst/>
          </a:prstGeom>
          <a:noFill/>
        </p:spPr>
        <p:txBody>
          <a:bodyPr wrap="square">
            <a:spAutoFit/>
          </a:bodyPr>
          <a:lstStyle/>
          <a:p>
            <a:pPr marL="285750" indent="-285750">
              <a:spcAft>
                <a:spcPts val="1000"/>
              </a:spcAft>
              <a:buFont typeface="Arial" panose="020B0604020202020204" pitchFamily="34" charset="0"/>
              <a:buChar char="•"/>
            </a:pPr>
            <a:r>
              <a:rPr lang="en-IE" sz="2000" dirty="0">
                <a:solidFill>
                  <a:schemeClr val="bg1"/>
                </a:solidFill>
                <a:latin typeface="Arial" panose="020B0604020202020204" pitchFamily="34" charset="0"/>
                <a:cs typeface="Arial" panose="020B0604020202020204" pitchFamily="34" charset="0"/>
              </a:rPr>
              <a:t>Reduce exposure to air pollution and second-hand tobacco smoke. </a:t>
            </a:r>
          </a:p>
          <a:p>
            <a:pPr marL="285750" indent="-285750">
              <a:spcAft>
                <a:spcPts val="1000"/>
              </a:spcAft>
              <a:buFont typeface="Arial" panose="020B0604020202020204" pitchFamily="34" charset="0"/>
              <a:buChar char="•"/>
            </a:pPr>
            <a:r>
              <a:rPr lang="en-IE" sz="2000" dirty="0">
                <a:solidFill>
                  <a:schemeClr val="bg1"/>
                </a:solidFill>
                <a:latin typeface="Arial" panose="020B0604020202020204" pitchFamily="34" charset="0"/>
                <a:cs typeface="Arial" panose="020B0604020202020204" pitchFamily="34" charset="0"/>
              </a:rPr>
              <a:t>Create environments which support brain health.</a:t>
            </a:r>
          </a:p>
        </p:txBody>
      </p:sp>
    </p:spTree>
    <p:extLst>
      <p:ext uri="{BB962C8B-B14F-4D97-AF65-F5344CB8AC3E}">
        <p14:creationId xmlns:p14="http://schemas.microsoft.com/office/powerpoint/2010/main" val="2752311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33FF8-9317-F04B-371C-4E4753B2A53A}"/>
              </a:ext>
            </a:extLst>
          </p:cNvPr>
          <p:cNvSpPr>
            <a:spLocks noGrp="1"/>
          </p:cNvSpPr>
          <p:nvPr>
            <p:ph type="title"/>
          </p:nvPr>
        </p:nvSpPr>
        <p:spPr>
          <a:xfrm>
            <a:off x="1619672" y="418667"/>
            <a:ext cx="8568952" cy="706077"/>
          </a:xfrm>
        </p:spPr>
        <p:txBody>
          <a:bodyPr>
            <a:normAutofit/>
          </a:bodyPr>
          <a:lstStyle/>
          <a:p>
            <a:r>
              <a:rPr lang="en-US" dirty="0" smtClean="0"/>
              <a:t>Be inspired </a:t>
            </a:r>
            <a:r>
              <a:rPr lang="en-US" dirty="0"/>
              <a:t>and empowered </a:t>
            </a:r>
          </a:p>
        </p:txBody>
      </p:sp>
      <p:sp>
        <p:nvSpPr>
          <p:cNvPr id="3" name="Text Placeholder 2"/>
          <p:cNvSpPr>
            <a:spLocks noGrp="1"/>
          </p:cNvSpPr>
          <p:nvPr>
            <p:ph type="body" idx="4294967295"/>
          </p:nvPr>
        </p:nvSpPr>
        <p:spPr>
          <a:xfrm>
            <a:off x="345102" y="1124744"/>
            <a:ext cx="8208912" cy="3888457"/>
          </a:xfrm>
        </p:spPr>
        <p:txBody>
          <a:bodyPr>
            <a:normAutofit/>
          </a:bodyPr>
          <a:lstStyle/>
          <a:p>
            <a:pPr marL="0" indent="0">
              <a:buNone/>
            </a:pPr>
            <a:endParaRPr lang="en-IE" sz="2200" dirty="0" smtClean="0">
              <a:latin typeface="Arial" panose="020B0604020202020204" pitchFamily="34" charset="0"/>
              <a:cs typeface="Arial" panose="020B0604020202020204" pitchFamily="34" charset="0"/>
            </a:endParaRPr>
          </a:p>
          <a:p>
            <a:pPr marL="0" indent="0" algn="ctr">
              <a:buNone/>
            </a:pPr>
            <a:r>
              <a:rPr lang="en-IE" sz="2200" dirty="0" smtClean="0"/>
              <a:t>There is a lot we can do to</a:t>
            </a:r>
            <a:r>
              <a:rPr lang="en-IE" sz="2200" dirty="0" smtClean="0">
                <a:latin typeface="Arial" panose="020B0604020202020204" pitchFamily="34" charset="0"/>
                <a:cs typeface="Arial" panose="020B0604020202020204" pitchFamily="34" charset="0"/>
              </a:rPr>
              <a:t> look after our brain </a:t>
            </a:r>
            <a:r>
              <a:rPr lang="en-IE" sz="2200" dirty="0">
                <a:latin typeface="Arial" panose="020B0604020202020204" pitchFamily="34" charset="0"/>
                <a:cs typeface="Arial" panose="020B0604020202020204" pitchFamily="34" charset="0"/>
              </a:rPr>
              <a:t>health </a:t>
            </a:r>
            <a:endParaRPr lang="en-IE" sz="2200" dirty="0" smtClean="0">
              <a:latin typeface="Arial" panose="020B0604020202020204" pitchFamily="34" charset="0"/>
              <a:cs typeface="Arial" panose="020B0604020202020204" pitchFamily="34" charset="0"/>
            </a:endParaRPr>
          </a:p>
          <a:p>
            <a:pPr marL="0" indent="0" algn="ctr">
              <a:buNone/>
            </a:pPr>
            <a:r>
              <a:rPr lang="en-IE" sz="2200" dirty="0" smtClean="0">
                <a:latin typeface="Arial" panose="020B0604020202020204" pitchFamily="34" charset="0"/>
                <a:cs typeface="Arial" panose="020B0604020202020204" pitchFamily="34" charset="0"/>
              </a:rPr>
              <a:t>regardless of our age or current health status.</a:t>
            </a:r>
            <a:endParaRPr lang="en-IE" sz="2200" dirty="0">
              <a:latin typeface="Arial" panose="020B0604020202020204" pitchFamily="34" charset="0"/>
              <a:cs typeface="Arial" panose="020B0604020202020204" pitchFamily="34" charset="0"/>
            </a:endParaRPr>
          </a:p>
        </p:txBody>
      </p:sp>
      <p:pic>
        <p:nvPicPr>
          <p:cNvPr id="6" name="Graphic 5">
            <a:extLst>
              <a:ext uri="{FF2B5EF4-FFF2-40B4-BE49-F238E27FC236}">
                <a16:creationId xmlns:a16="http://schemas.microsoft.com/office/drawing/2014/main" id="{776890F4-22C5-89F8-C826-A3E7F172CC0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2195736" y="2310673"/>
            <a:ext cx="4678329" cy="4537332"/>
          </a:xfrm>
          <a:prstGeom prst="rect">
            <a:avLst/>
          </a:prstGeom>
        </p:spPr>
      </p:pic>
    </p:spTree>
    <p:extLst>
      <p:ext uri="{BB962C8B-B14F-4D97-AF65-F5344CB8AC3E}">
        <p14:creationId xmlns:p14="http://schemas.microsoft.com/office/powerpoint/2010/main" val="2616490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3528" y="274650"/>
            <a:ext cx="8568952" cy="706077"/>
          </a:xfrm>
        </p:spPr>
        <p:txBody>
          <a:bodyPr>
            <a:normAutofit/>
          </a:bodyPr>
          <a:lstStyle/>
          <a:p>
            <a:r>
              <a:rPr lang="en-IE" dirty="0"/>
              <a:t>Key messages</a:t>
            </a:r>
          </a:p>
        </p:txBody>
      </p:sp>
      <p:sp>
        <p:nvSpPr>
          <p:cNvPr id="3" name="Text Placeholder 2"/>
          <p:cNvSpPr>
            <a:spLocks noGrp="1"/>
          </p:cNvSpPr>
          <p:nvPr>
            <p:ph type="body" idx="4294967295"/>
          </p:nvPr>
        </p:nvSpPr>
        <p:spPr>
          <a:xfrm>
            <a:off x="331354" y="1060450"/>
            <a:ext cx="5176750" cy="4737100"/>
          </a:xfrm>
        </p:spPr>
        <p:txBody>
          <a:bodyPr>
            <a:normAutofit/>
          </a:bodyPr>
          <a:lstStyle/>
          <a:p>
            <a:pPr marL="0" indent="0">
              <a:buNone/>
            </a:pPr>
            <a:r>
              <a:rPr lang="en-IE" sz="2400" dirty="0"/>
              <a:t>It is never too early or too late to look after your brain health. </a:t>
            </a:r>
          </a:p>
          <a:p>
            <a:pPr marL="0" indent="0">
              <a:buNone/>
            </a:pPr>
            <a:r>
              <a:rPr lang="en-IE" sz="2400" dirty="0"/>
              <a:t>Our lifestyle can affect our brain health and risk of developing dementia. </a:t>
            </a:r>
          </a:p>
          <a:p>
            <a:pPr marL="0" indent="0">
              <a:buNone/>
            </a:pPr>
            <a:endParaRPr lang="en-IE" sz="2400" dirty="0"/>
          </a:p>
          <a:p>
            <a:pPr marL="0" indent="0">
              <a:buNone/>
            </a:pPr>
            <a:endParaRPr lang="en-IE" dirty="0"/>
          </a:p>
        </p:txBody>
      </p:sp>
      <p:sp>
        <p:nvSpPr>
          <p:cNvPr id="5" name="Oval Callout 4">
            <a:extLst>
              <a:ext uri="{FF2B5EF4-FFF2-40B4-BE49-F238E27FC236}">
                <a16:creationId xmlns:a16="http://schemas.microsoft.com/office/drawing/2014/main" id="{3A3D26B7-B705-066F-C3C2-E381EC5E38E8}"/>
              </a:ext>
            </a:extLst>
          </p:cNvPr>
          <p:cNvSpPr/>
          <p:nvPr/>
        </p:nvSpPr>
        <p:spPr>
          <a:xfrm>
            <a:off x="478420" y="3212976"/>
            <a:ext cx="3726449" cy="2996912"/>
          </a:xfrm>
          <a:prstGeom prst="wedgeEllipseCallout">
            <a:avLst>
              <a:gd name="adj1" fmla="val 34252"/>
              <a:gd name="adj2" fmla="val 615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800" b="1" dirty="0">
                <a:solidFill>
                  <a:srgbClr val="54154A"/>
                </a:solidFill>
                <a:latin typeface="Arial" panose="020B0604020202020204" pitchFamily="34" charset="0"/>
                <a:cs typeface="Arial" panose="020B0604020202020204" pitchFamily="34" charset="0"/>
              </a:rPr>
              <a:t>Eat, exercise and sleep well to help keep your brain healthy</a:t>
            </a:r>
          </a:p>
        </p:txBody>
      </p:sp>
      <p:sp>
        <p:nvSpPr>
          <p:cNvPr id="6" name="Oval Callout 5">
            <a:extLst>
              <a:ext uri="{FF2B5EF4-FFF2-40B4-BE49-F238E27FC236}">
                <a16:creationId xmlns:a16="http://schemas.microsoft.com/office/drawing/2014/main" id="{B9F8E99D-358F-61EE-8A4E-C6DA2A5BE520}"/>
              </a:ext>
            </a:extLst>
          </p:cNvPr>
          <p:cNvSpPr/>
          <p:nvPr/>
        </p:nvSpPr>
        <p:spPr>
          <a:xfrm>
            <a:off x="5093701" y="404664"/>
            <a:ext cx="3726449" cy="3168352"/>
          </a:xfrm>
          <a:prstGeom prst="wedgeEllipseCallout">
            <a:avLst>
              <a:gd name="adj1" fmla="val 42307"/>
              <a:gd name="adj2" fmla="val 5743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800" b="1" dirty="0">
                <a:solidFill>
                  <a:srgbClr val="54154A"/>
                </a:solidFill>
                <a:latin typeface="Arial" panose="020B0604020202020204" pitchFamily="34" charset="0"/>
                <a:cs typeface="Arial" panose="020B0604020202020204" pitchFamily="34" charset="0"/>
              </a:rPr>
              <a:t>Stimulate your brain by being with people and learning new skills</a:t>
            </a:r>
          </a:p>
        </p:txBody>
      </p:sp>
      <p:sp>
        <p:nvSpPr>
          <p:cNvPr id="7" name="Oval Callout 6">
            <a:extLst>
              <a:ext uri="{FF2B5EF4-FFF2-40B4-BE49-F238E27FC236}">
                <a16:creationId xmlns:a16="http://schemas.microsoft.com/office/drawing/2014/main" id="{9558DCD2-93A0-B913-B2D0-AE573E371655}"/>
              </a:ext>
            </a:extLst>
          </p:cNvPr>
          <p:cNvSpPr/>
          <p:nvPr/>
        </p:nvSpPr>
        <p:spPr>
          <a:xfrm>
            <a:off x="4572000" y="3933056"/>
            <a:ext cx="3375247" cy="2480132"/>
          </a:xfrm>
          <a:prstGeom prst="wedgeEllipseCallout">
            <a:avLst>
              <a:gd name="adj1" fmla="val -40197"/>
              <a:gd name="adj2" fmla="val 5384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800" b="1" dirty="0">
                <a:solidFill>
                  <a:srgbClr val="54154A"/>
                </a:solidFill>
                <a:latin typeface="Arial" panose="020B0604020202020204" pitchFamily="34" charset="0"/>
                <a:cs typeface="Arial" panose="020B0604020202020204" pitchFamily="34" charset="0"/>
              </a:rPr>
              <a:t>Manage stress to stay as calm as possible</a:t>
            </a:r>
          </a:p>
        </p:txBody>
      </p:sp>
    </p:spTree>
    <p:extLst>
      <p:ext uri="{BB962C8B-B14F-4D97-AF65-F5344CB8AC3E}">
        <p14:creationId xmlns:p14="http://schemas.microsoft.com/office/powerpoint/2010/main" val="2029799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50"/>
            <a:ext cx="8568952" cy="706077"/>
          </a:xfrm>
        </p:spPr>
        <p:txBody>
          <a:bodyPr>
            <a:normAutofit/>
          </a:bodyPr>
          <a:lstStyle/>
          <a:p>
            <a:r>
              <a:rPr lang="en-IE" dirty="0"/>
              <a:t>What is Brain Health</a:t>
            </a:r>
          </a:p>
        </p:txBody>
      </p:sp>
      <p:sp>
        <p:nvSpPr>
          <p:cNvPr id="9" name="Rectangle 8"/>
          <p:cNvSpPr/>
          <p:nvPr/>
        </p:nvSpPr>
        <p:spPr>
          <a:xfrm>
            <a:off x="572516" y="4653136"/>
            <a:ext cx="8025890" cy="830997"/>
          </a:xfrm>
          <a:prstGeom prst="rect">
            <a:avLst/>
          </a:prstGeom>
        </p:spPr>
        <p:txBody>
          <a:bodyPr wrap="square">
            <a:spAutoFit/>
          </a:bodyPr>
          <a:lstStyle/>
          <a:p>
            <a:pPr algn="ctr"/>
            <a:r>
              <a:rPr lang="en-IE" sz="2400" dirty="0">
                <a:latin typeface="Arial" panose="020B0604020202020204" pitchFamily="34" charset="0"/>
                <a:cs typeface="Arial" panose="020B0604020202020204" pitchFamily="34" charset="0"/>
              </a:rPr>
              <a:t>Brain health is about making the most of your brain and helping reduce some risks to it as you age.</a:t>
            </a:r>
          </a:p>
        </p:txBody>
      </p:sp>
      <p:sp>
        <p:nvSpPr>
          <p:cNvPr id="10" name="Rounded Rectangle 9">
            <a:extLst>
              <a:ext uri="{FF2B5EF4-FFF2-40B4-BE49-F238E27FC236}">
                <a16:creationId xmlns:a16="http://schemas.microsoft.com/office/drawing/2014/main" id="{BBD4CC58-FE03-048F-C49C-FB3C6AF2A545}"/>
              </a:ext>
            </a:extLst>
          </p:cNvPr>
          <p:cNvSpPr/>
          <p:nvPr/>
        </p:nvSpPr>
        <p:spPr>
          <a:xfrm>
            <a:off x="572516" y="3647307"/>
            <a:ext cx="1905209" cy="648072"/>
          </a:xfrm>
          <a:prstGeom prst="roundRect">
            <a:avLst/>
          </a:prstGeom>
          <a:solidFill>
            <a:srgbClr val="5415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800" b="1" dirty="0">
                <a:solidFill>
                  <a:schemeClr val="bg1"/>
                </a:solidFill>
                <a:latin typeface="Arial" panose="020B0604020202020204" pitchFamily="34" charset="0"/>
                <a:cs typeface="Arial" panose="020B0604020202020204" pitchFamily="34" charset="0"/>
              </a:rPr>
              <a:t>Memory</a:t>
            </a:r>
            <a:endParaRPr lang="en-GB" dirty="0">
              <a:solidFill>
                <a:schemeClr val="bg1"/>
              </a:solidFill>
            </a:endParaRPr>
          </a:p>
        </p:txBody>
      </p:sp>
      <p:sp>
        <p:nvSpPr>
          <p:cNvPr id="11" name="Rounded Rectangle 10">
            <a:extLst>
              <a:ext uri="{FF2B5EF4-FFF2-40B4-BE49-F238E27FC236}">
                <a16:creationId xmlns:a16="http://schemas.microsoft.com/office/drawing/2014/main" id="{04084949-5C96-8583-BACE-1AA5C9127A4E}"/>
              </a:ext>
            </a:extLst>
          </p:cNvPr>
          <p:cNvSpPr/>
          <p:nvPr/>
        </p:nvSpPr>
        <p:spPr>
          <a:xfrm>
            <a:off x="2612743" y="3647307"/>
            <a:ext cx="1905209" cy="648072"/>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800" b="1" dirty="0">
                <a:solidFill>
                  <a:schemeClr val="bg1"/>
                </a:solidFill>
                <a:latin typeface="Arial" panose="020B0604020202020204" pitchFamily="34" charset="0"/>
                <a:cs typeface="Arial" panose="020B0604020202020204" pitchFamily="34" charset="0"/>
              </a:rPr>
              <a:t>Learning</a:t>
            </a:r>
          </a:p>
        </p:txBody>
      </p:sp>
      <p:sp>
        <p:nvSpPr>
          <p:cNvPr id="12" name="Rounded Rectangle 11">
            <a:extLst>
              <a:ext uri="{FF2B5EF4-FFF2-40B4-BE49-F238E27FC236}">
                <a16:creationId xmlns:a16="http://schemas.microsoft.com/office/drawing/2014/main" id="{8AAE22BE-AFCD-A11D-F129-C560617F5AA0}"/>
              </a:ext>
            </a:extLst>
          </p:cNvPr>
          <p:cNvSpPr/>
          <p:nvPr/>
        </p:nvSpPr>
        <p:spPr>
          <a:xfrm>
            <a:off x="4652970" y="3647307"/>
            <a:ext cx="1905209" cy="648072"/>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800" b="1" dirty="0">
                <a:solidFill>
                  <a:schemeClr val="bg1"/>
                </a:solidFill>
                <a:latin typeface="Arial" panose="020B0604020202020204" pitchFamily="34" charset="0"/>
                <a:cs typeface="Arial" panose="020B0604020202020204" pitchFamily="34" charset="0"/>
              </a:rPr>
              <a:t>Play</a:t>
            </a:r>
          </a:p>
        </p:txBody>
      </p:sp>
      <p:sp>
        <p:nvSpPr>
          <p:cNvPr id="13" name="Rounded Rectangle 12">
            <a:extLst>
              <a:ext uri="{FF2B5EF4-FFF2-40B4-BE49-F238E27FC236}">
                <a16:creationId xmlns:a16="http://schemas.microsoft.com/office/drawing/2014/main" id="{D39AA1DC-5E07-571A-0392-8CD8CC933FDB}"/>
              </a:ext>
            </a:extLst>
          </p:cNvPr>
          <p:cNvSpPr/>
          <p:nvPr/>
        </p:nvSpPr>
        <p:spPr>
          <a:xfrm>
            <a:off x="6693197" y="3647307"/>
            <a:ext cx="1905209" cy="648072"/>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800" b="1" dirty="0">
                <a:solidFill>
                  <a:schemeClr val="bg1"/>
                </a:solidFill>
                <a:latin typeface="Arial" panose="020B0604020202020204" pitchFamily="34" charset="0"/>
                <a:cs typeface="Arial" panose="020B0604020202020204" pitchFamily="34" charset="0"/>
              </a:rPr>
              <a:t>Concentration</a:t>
            </a:r>
          </a:p>
        </p:txBody>
      </p:sp>
      <p:sp>
        <p:nvSpPr>
          <p:cNvPr id="15" name="Oval 14">
            <a:extLst>
              <a:ext uri="{FF2B5EF4-FFF2-40B4-BE49-F238E27FC236}">
                <a16:creationId xmlns:a16="http://schemas.microsoft.com/office/drawing/2014/main" id="{6C65443A-8C5C-18B5-AC65-69943EB16911}"/>
              </a:ext>
            </a:extLst>
          </p:cNvPr>
          <p:cNvSpPr/>
          <p:nvPr/>
        </p:nvSpPr>
        <p:spPr>
          <a:xfrm>
            <a:off x="620849" y="1600907"/>
            <a:ext cx="1856876" cy="1856882"/>
          </a:xfrm>
          <a:prstGeom prst="ellipse">
            <a:avLst/>
          </a:prstGeom>
          <a:solidFill>
            <a:schemeClr val="bg1"/>
          </a:solidFill>
          <a:ln>
            <a:solidFill>
              <a:srgbClr val="54154A"/>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6" name="Oval 15">
            <a:extLst>
              <a:ext uri="{FF2B5EF4-FFF2-40B4-BE49-F238E27FC236}">
                <a16:creationId xmlns:a16="http://schemas.microsoft.com/office/drawing/2014/main" id="{D33CB9AD-C457-32FB-A09D-92E85C2A7856}"/>
              </a:ext>
            </a:extLst>
          </p:cNvPr>
          <p:cNvSpPr/>
          <p:nvPr/>
        </p:nvSpPr>
        <p:spPr>
          <a:xfrm>
            <a:off x="2666631" y="1610974"/>
            <a:ext cx="1846810" cy="1846815"/>
          </a:xfrm>
          <a:prstGeom prst="ellipse">
            <a:avLst/>
          </a:prstGeom>
          <a:solidFill>
            <a:schemeClr val="bg1"/>
          </a:solidFill>
          <a:ln>
            <a:solidFill>
              <a:srgbClr val="54154A"/>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7" name="Oval 16">
            <a:extLst>
              <a:ext uri="{FF2B5EF4-FFF2-40B4-BE49-F238E27FC236}">
                <a16:creationId xmlns:a16="http://schemas.microsoft.com/office/drawing/2014/main" id="{76932672-159D-BAA1-AD91-51A9B99AD3EE}"/>
              </a:ext>
            </a:extLst>
          </p:cNvPr>
          <p:cNvSpPr/>
          <p:nvPr/>
        </p:nvSpPr>
        <p:spPr>
          <a:xfrm>
            <a:off x="4701303" y="1600907"/>
            <a:ext cx="1856876" cy="1856881"/>
          </a:xfrm>
          <a:prstGeom prst="ellipse">
            <a:avLst/>
          </a:prstGeom>
          <a:solidFill>
            <a:schemeClr val="bg1"/>
          </a:solidFill>
          <a:ln>
            <a:solidFill>
              <a:srgbClr val="54154A"/>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8" name="Oval 17">
            <a:extLst>
              <a:ext uri="{FF2B5EF4-FFF2-40B4-BE49-F238E27FC236}">
                <a16:creationId xmlns:a16="http://schemas.microsoft.com/office/drawing/2014/main" id="{03761D94-201F-89D7-5333-019342D3695C}"/>
              </a:ext>
            </a:extLst>
          </p:cNvPr>
          <p:cNvSpPr/>
          <p:nvPr/>
        </p:nvSpPr>
        <p:spPr>
          <a:xfrm>
            <a:off x="6693197" y="1600906"/>
            <a:ext cx="1856877" cy="1856883"/>
          </a:xfrm>
          <a:prstGeom prst="ellipse">
            <a:avLst/>
          </a:prstGeom>
          <a:solidFill>
            <a:schemeClr val="bg1"/>
          </a:solidFill>
          <a:ln>
            <a:solidFill>
              <a:srgbClr val="54154A"/>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20" name="Graphic 19">
            <a:extLst>
              <a:ext uri="{FF2B5EF4-FFF2-40B4-BE49-F238E27FC236}">
                <a16:creationId xmlns:a16="http://schemas.microsoft.com/office/drawing/2014/main" id="{0EE057D2-572E-E00E-97E1-56B4A154A35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2839022" y="1700808"/>
            <a:ext cx="1512168" cy="1512168"/>
          </a:xfrm>
          <a:prstGeom prst="rect">
            <a:avLst/>
          </a:prstGeom>
        </p:spPr>
      </p:pic>
      <p:pic>
        <p:nvPicPr>
          <p:cNvPr id="22" name="Graphic 21">
            <a:extLst>
              <a:ext uri="{FF2B5EF4-FFF2-40B4-BE49-F238E27FC236}">
                <a16:creationId xmlns:a16="http://schemas.microsoft.com/office/drawing/2014/main" id="{F1D696E5-0177-B506-309F-AC0CDA1E0C3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4951144" y="2001431"/>
            <a:ext cx="1349048" cy="1139537"/>
          </a:xfrm>
          <a:prstGeom prst="rect">
            <a:avLst/>
          </a:prstGeom>
        </p:spPr>
      </p:pic>
      <p:pic>
        <p:nvPicPr>
          <p:cNvPr id="24" name="Graphic 23">
            <a:extLst>
              <a:ext uri="{FF2B5EF4-FFF2-40B4-BE49-F238E27FC236}">
                <a16:creationId xmlns:a16="http://schemas.microsoft.com/office/drawing/2014/main" id="{3D5ABB45-6954-A62B-C500-434A0AB3AD3E}"/>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6948919" y="1844824"/>
            <a:ext cx="1270399" cy="1270399"/>
          </a:xfrm>
          <a:prstGeom prst="rect">
            <a:avLst/>
          </a:prstGeom>
        </p:spPr>
      </p:pic>
      <p:pic>
        <p:nvPicPr>
          <p:cNvPr id="26" name="Graphic 25">
            <a:extLst>
              <a:ext uri="{FF2B5EF4-FFF2-40B4-BE49-F238E27FC236}">
                <a16:creationId xmlns:a16="http://schemas.microsoft.com/office/drawing/2014/main" id="{45F09043-4B0E-0265-0C56-5C0C71E4154D}"/>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924682" y="1798840"/>
            <a:ext cx="1303136" cy="1303136"/>
          </a:xfrm>
          <a:prstGeom prst="rect">
            <a:avLst/>
          </a:prstGeom>
        </p:spPr>
      </p:pic>
    </p:spTree>
    <p:extLst>
      <p:ext uri="{BB962C8B-B14F-4D97-AF65-F5344CB8AC3E}">
        <p14:creationId xmlns:p14="http://schemas.microsoft.com/office/powerpoint/2010/main" val="2181828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4AFB7F-90CF-4990-9FAF-F16FD856A47C}"/>
              </a:ext>
            </a:extLst>
          </p:cNvPr>
          <p:cNvSpPr>
            <a:spLocks noGrp="1"/>
          </p:cNvSpPr>
          <p:nvPr>
            <p:ph type="title"/>
          </p:nvPr>
        </p:nvSpPr>
        <p:spPr>
          <a:xfrm>
            <a:off x="323528" y="274650"/>
            <a:ext cx="8568952" cy="706077"/>
          </a:xfrm>
        </p:spPr>
        <p:txBody>
          <a:bodyPr anchor="ctr">
            <a:normAutofit/>
          </a:bodyPr>
          <a:lstStyle/>
          <a:p>
            <a:r>
              <a:rPr lang="en-IE" dirty="0"/>
              <a:t>Resources</a:t>
            </a:r>
          </a:p>
        </p:txBody>
      </p:sp>
      <p:sp>
        <p:nvSpPr>
          <p:cNvPr id="3" name="Content Placeholder 2"/>
          <p:cNvSpPr>
            <a:spLocks noGrp="1"/>
          </p:cNvSpPr>
          <p:nvPr>
            <p:ph type="body" idx="4294967295"/>
          </p:nvPr>
        </p:nvSpPr>
        <p:spPr>
          <a:xfrm>
            <a:off x="395536" y="1196752"/>
            <a:ext cx="8208912" cy="4896767"/>
          </a:xfrm>
        </p:spPr>
        <p:txBody>
          <a:bodyPr>
            <a:normAutofit/>
          </a:bodyPr>
          <a:lstStyle/>
          <a:p>
            <a:pPr marL="0" indent="0">
              <a:spcBef>
                <a:spcPts val="0"/>
              </a:spcBef>
              <a:spcAft>
                <a:spcPts val="1200"/>
              </a:spcAft>
              <a:buNone/>
            </a:pPr>
            <a:r>
              <a:rPr lang="en-US" sz="1800" b="1" i="0" dirty="0">
                <a:effectLst/>
              </a:rPr>
              <a:t>Hello Brain </a:t>
            </a:r>
            <a:r>
              <a:rPr lang="en-US" sz="1800" i="0" dirty="0">
                <a:effectLst/>
              </a:rPr>
              <a:t>provides easy-to-understand scientific information about brain health. </a:t>
            </a:r>
            <a:r>
              <a:rPr lang="en-IE" sz="1800" dirty="0">
                <a:solidFill>
                  <a:schemeClr val="accent1"/>
                </a:solidFill>
                <a:hlinkClick r:id="rId3"/>
              </a:rPr>
              <a:t>www.hellobrain.eu/en</a:t>
            </a:r>
            <a:endParaRPr lang="en-IE" sz="1800" dirty="0"/>
          </a:p>
          <a:p>
            <a:pPr marL="0" indent="0">
              <a:spcBef>
                <a:spcPts val="0"/>
              </a:spcBef>
              <a:spcAft>
                <a:spcPts val="1200"/>
              </a:spcAft>
              <a:buNone/>
            </a:pPr>
            <a:r>
              <a:rPr lang="en-IE" sz="1800" b="1" dirty="0"/>
              <a:t>The Global Brain Health Institute </a:t>
            </a:r>
            <a:r>
              <a:rPr lang="en-IE" sz="1800" dirty="0"/>
              <a:t>brings together a powerful mix of disciplines, professions, backgrounds, skills, perspectives, and approaches to develop new science-based solutions for brain health. </a:t>
            </a:r>
            <a:r>
              <a:rPr lang="en-IE" sz="1800" dirty="0">
                <a:solidFill>
                  <a:schemeClr val="accent1"/>
                </a:solidFill>
                <a:hlinkClick r:id="rId4"/>
              </a:rPr>
              <a:t>www.gbhi.org/about</a:t>
            </a:r>
            <a:endParaRPr lang="en-IE" sz="1800" dirty="0">
              <a:solidFill>
                <a:schemeClr val="accent1"/>
              </a:solidFill>
            </a:endParaRPr>
          </a:p>
          <a:p>
            <a:pPr marL="0" indent="0">
              <a:spcBef>
                <a:spcPts val="0"/>
              </a:spcBef>
              <a:spcAft>
                <a:spcPts val="1200"/>
              </a:spcAft>
              <a:buNone/>
            </a:pPr>
            <a:r>
              <a:rPr lang="en-IE" sz="1800" b="1" dirty="0"/>
              <a:t>Ask about Alcohol - </a:t>
            </a:r>
            <a:r>
              <a:rPr lang="en-IE" sz="1800" dirty="0"/>
              <a:t>visit </a:t>
            </a:r>
            <a:r>
              <a:rPr lang="en-IE" sz="1800" dirty="0" err="1">
                <a:solidFill>
                  <a:srgbClr val="0000FF"/>
                </a:solidFill>
                <a:hlinkClick r:id="rId5"/>
              </a:rPr>
              <a:t>www.askaboutalcohol.ie</a:t>
            </a:r>
            <a:r>
              <a:rPr lang="en-IE" sz="1800" dirty="0">
                <a:solidFill>
                  <a:srgbClr val="0000FF"/>
                </a:solidFill>
                <a:hlinkClick r:id="rId5"/>
              </a:rPr>
              <a:t> </a:t>
            </a:r>
            <a:r>
              <a:rPr lang="en-IE" sz="1800" dirty="0"/>
              <a:t>or call the HSE Alcohol Helpline on 1800 459 459.</a:t>
            </a:r>
          </a:p>
          <a:p>
            <a:pPr marL="0" indent="0">
              <a:spcBef>
                <a:spcPts val="0"/>
              </a:spcBef>
              <a:spcAft>
                <a:spcPts val="1200"/>
              </a:spcAft>
              <a:buNone/>
            </a:pPr>
            <a:r>
              <a:rPr lang="en-IE" sz="1800" b="1" dirty="0"/>
              <a:t>Quit - </a:t>
            </a:r>
            <a:r>
              <a:rPr lang="en-IE" sz="1800" dirty="0"/>
              <a:t>visit </a:t>
            </a:r>
            <a:r>
              <a:rPr lang="en-IE" sz="1800" dirty="0">
                <a:solidFill>
                  <a:srgbClr val="0000FF"/>
                </a:solidFill>
                <a:hlinkClick r:id="rId6"/>
              </a:rPr>
              <a:t>www.quit.ie </a:t>
            </a:r>
            <a:r>
              <a:rPr lang="en-IE" sz="1800" dirty="0"/>
              <a:t>or call the </a:t>
            </a:r>
            <a:r>
              <a:rPr lang="en-IE" sz="1800" dirty="0" err="1"/>
              <a:t>QUITline</a:t>
            </a:r>
            <a:r>
              <a:rPr lang="en-IE" sz="1800" dirty="0"/>
              <a:t> on 1800 201 </a:t>
            </a:r>
            <a:r>
              <a:rPr lang="en-IE" sz="1800" dirty="0" smtClean="0"/>
              <a:t>203</a:t>
            </a:r>
          </a:p>
          <a:p>
            <a:pPr marL="0" indent="0">
              <a:spcBef>
                <a:spcPts val="0"/>
              </a:spcBef>
              <a:spcAft>
                <a:spcPts val="1200"/>
              </a:spcAft>
              <a:buNone/>
            </a:pPr>
            <a:r>
              <a:rPr lang="en-IE" sz="1800" b="1" dirty="0" smtClean="0"/>
              <a:t>Eating Well </a:t>
            </a:r>
            <a:r>
              <a:rPr lang="en-IE" sz="1800" dirty="0" smtClean="0"/>
              <a:t>guidelines </a:t>
            </a:r>
            <a:r>
              <a:rPr lang="en-IE" sz="1800" dirty="0">
                <a:hlinkClick r:id="rId7"/>
              </a:rPr>
              <a:t>https://www2.hse.ie/living-well/healthy-eating</a:t>
            </a:r>
            <a:r>
              <a:rPr lang="en-IE" sz="1800" dirty="0" smtClean="0">
                <a:hlinkClick r:id="rId7"/>
              </a:rPr>
              <a:t>/</a:t>
            </a:r>
            <a:endParaRPr lang="en-IE" sz="1800" dirty="0" smtClean="0"/>
          </a:p>
          <a:p>
            <a:pPr marL="0" indent="0">
              <a:spcBef>
                <a:spcPts val="0"/>
              </a:spcBef>
              <a:spcAft>
                <a:spcPts val="1200"/>
              </a:spcAft>
              <a:buNone/>
            </a:pPr>
            <a:r>
              <a:rPr lang="en-IE" sz="1800" b="1" dirty="0" smtClean="0"/>
              <a:t>Be active </a:t>
            </a:r>
            <a:r>
              <a:rPr lang="en-IE" sz="1800" dirty="0" smtClean="0"/>
              <a:t>guidelines </a:t>
            </a:r>
            <a:r>
              <a:rPr lang="en-IE" sz="1800" dirty="0">
                <a:hlinkClick r:id="rId8"/>
              </a:rPr>
              <a:t>https://www2.hse.ie/living-well/exercise/active-for-your-lifestyle</a:t>
            </a:r>
            <a:r>
              <a:rPr lang="en-IE" sz="1800" dirty="0" smtClean="0">
                <a:hlinkClick r:id="rId8"/>
              </a:rPr>
              <a:t>/</a:t>
            </a:r>
            <a:endParaRPr lang="en-IE" sz="1800" dirty="0" smtClean="0"/>
          </a:p>
          <a:p>
            <a:pPr marL="0" indent="0">
              <a:spcBef>
                <a:spcPts val="0"/>
              </a:spcBef>
              <a:spcAft>
                <a:spcPts val="1200"/>
              </a:spcAft>
              <a:buNone/>
            </a:pPr>
            <a:r>
              <a:rPr lang="en-IE" sz="1800" b="1" dirty="0" smtClean="0"/>
              <a:t>Mental </a:t>
            </a:r>
            <a:r>
              <a:rPr lang="en-IE" sz="1800" b="1" dirty="0"/>
              <a:t>Health - </a:t>
            </a:r>
            <a:r>
              <a:rPr lang="en-IE" sz="1800" dirty="0"/>
              <a:t>visit </a:t>
            </a:r>
            <a:r>
              <a:rPr lang="en-IE" sz="1800" dirty="0">
                <a:solidFill>
                  <a:srgbClr val="0000FF"/>
                </a:solidFill>
                <a:hlinkClick r:id="rId9"/>
              </a:rPr>
              <a:t>www.yourmentalhealth.ie </a:t>
            </a:r>
            <a:r>
              <a:rPr lang="en-IE" sz="1800" dirty="0"/>
              <a:t>for ways to look after your mental health.</a:t>
            </a:r>
            <a:endParaRPr lang="en-IE" sz="1800" dirty="0">
              <a:solidFill>
                <a:schemeClr val="accent1"/>
              </a:solidFill>
            </a:endParaRPr>
          </a:p>
        </p:txBody>
      </p:sp>
    </p:spTree>
    <p:extLst>
      <p:ext uri="{BB962C8B-B14F-4D97-AF65-F5344CB8AC3E}">
        <p14:creationId xmlns:p14="http://schemas.microsoft.com/office/powerpoint/2010/main" val="1168521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4AFB7F-90CF-4990-9FAF-F16FD856A47C}"/>
              </a:ext>
            </a:extLst>
          </p:cNvPr>
          <p:cNvSpPr>
            <a:spLocks noGrp="1"/>
          </p:cNvSpPr>
          <p:nvPr>
            <p:ph type="title"/>
          </p:nvPr>
        </p:nvSpPr>
        <p:spPr>
          <a:xfrm>
            <a:off x="323528" y="274650"/>
            <a:ext cx="8568952" cy="706077"/>
          </a:xfrm>
        </p:spPr>
        <p:txBody>
          <a:bodyPr anchor="ctr">
            <a:normAutofit/>
          </a:bodyPr>
          <a:lstStyle/>
          <a:p>
            <a:r>
              <a:rPr lang="en-IE" dirty="0" smtClean="0"/>
              <a:t>Helpline and information</a:t>
            </a:r>
            <a:endParaRPr lang="en-IE" dirty="0"/>
          </a:p>
        </p:txBody>
      </p:sp>
      <p:sp>
        <p:nvSpPr>
          <p:cNvPr id="3" name="Content Placeholder 2"/>
          <p:cNvSpPr>
            <a:spLocks noGrp="1"/>
          </p:cNvSpPr>
          <p:nvPr>
            <p:ph type="body" idx="4294967295"/>
          </p:nvPr>
        </p:nvSpPr>
        <p:spPr>
          <a:xfrm>
            <a:off x="395536" y="1196752"/>
            <a:ext cx="8208912" cy="4896767"/>
          </a:xfrm>
        </p:spPr>
        <p:txBody>
          <a:bodyPr>
            <a:normAutofit/>
          </a:bodyPr>
          <a:lstStyle/>
          <a:p>
            <a:pPr marL="0" indent="0">
              <a:spcBef>
                <a:spcPts val="0"/>
              </a:spcBef>
              <a:spcAft>
                <a:spcPts val="1200"/>
              </a:spcAft>
              <a:buNone/>
            </a:pPr>
            <a:r>
              <a:rPr lang="en-IE" sz="2200" dirty="0"/>
              <a:t>If you or a loved one are concerned about dementia y</a:t>
            </a:r>
            <a:r>
              <a:rPr lang="en-IE" sz="2200" dirty="0" smtClean="0"/>
              <a:t>ou </a:t>
            </a:r>
            <a:r>
              <a:rPr lang="en-IE" sz="2200" dirty="0"/>
              <a:t>can contact the </a:t>
            </a:r>
          </a:p>
          <a:p>
            <a:pPr marL="0" indent="0">
              <a:spcBef>
                <a:spcPts val="0"/>
              </a:spcBef>
              <a:spcAft>
                <a:spcPts val="1200"/>
              </a:spcAft>
              <a:buNone/>
            </a:pPr>
            <a:r>
              <a:rPr lang="en-IE" sz="2200" dirty="0"/>
              <a:t>National Helpline provided by the Alzheimer Society </a:t>
            </a:r>
            <a:r>
              <a:rPr lang="en-IE" sz="2200" dirty="0" smtClean="0"/>
              <a:t>of Ireland</a:t>
            </a:r>
            <a:r>
              <a:rPr lang="en-IE" sz="2200" dirty="0"/>
              <a:t> </a:t>
            </a:r>
            <a:r>
              <a:rPr lang="en-IE" sz="2200" dirty="0" smtClean="0"/>
              <a:t>at </a:t>
            </a:r>
          </a:p>
          <a:p>
            <a:pPr marL="0" indent="0">
              <a:spcBef>
                <a:spcPts val="0"/>
              </a:spcBef>
              <a:spcAft>
                <a:spcPts val="1200"/>
              </a:spcAft>
              <a:buNone/>
            </a:pPr>
            <a:r>
              <a:rPr lang="en-IE" sz="2200" dirty="0" smtClean="0"/>
              <a:t>1800 </a:t>
            </a:r>
            <a:r>
              <a:rPr lang="en-IE" sz="2200" dirty="0"/>
              <a:t>341 341 </a:t>
            </a:r>
            <a:endParaRPr lang="en-IE" sz="2200" dirty="0" smtClean="0"/>
          </a:p>
          <a:p>
            <a:pPr marL="0" indent="0">
              <a:spcBef>
                <a:spcPts val="0"/>
              </a:spcBef>
              <a:spcAft>
                <a:spcPts val="1200"/>
              </a:spcAft>
              <a:buNone/>
            </a:pPr>
            <a:endParaRPr lang="en-IE" sz="2200" b="1" dirty="0"/>
          </a:p>
          <a:p>
            <a:pPr marL="0" indent="0">
              <a:spcBef>
                <a:spcPts val="0"/>
              </a:spcBef>
              <a:spcAft>
                <a:spcPts val="1200"/>
              </a:spcAft>
              <a:buNone/>
            </a:pPr>
            <a:r>
              <a:rPr lang="en-IE" sz="2200" dirty="0"/>
              <a:t>You can also find out more about dementia here</a:t>
            </a:r>
          </a:p>
          <a:p>
            <a:pPr marL="0" indent="0">
              <a:spcBef>
                <a:spcPts val="0"/>
              </a:spcBef>
              <a:spcAft>
                <a:spcPts val="1200"/>
              </a:spcAft>
              <a:buNone/>
            </a:pPr>
            <a:r>
              <a:rPr lang="en-IE" sz="2200" u="sng" dirty="0" smtClean="0">
                <a:hlinkClick r:id="rId3"/>
              </a:rPr>
              <a:t>https</a:t>
            </a:r>
            <a:r>
              <a:rPr lang="en-IE" sz="2200" u="sng" dirty="0">
                <a:hlinkClick r:id="rId3"/>
              </a:rPr>
              <a:t>://alzheimer.ie/about-dementia/i-am-worried/</a:t>
            </a:r>
            <a:r>
              <a:rPr lang="en-IE" sz="2200" dirty="0"/>
              <a:t> </a:t>
            </a:r>
            <a:endParaRPr lang="en-IE" sz="2200" dirty="0">
              <a:solidFill>
                <a:schemeClr val="accent1"/>
              </a:solidFill>
            </a:endParaRPr>
          </a:p>
        </p:txBody>
      </p:sp>
    </p:spTree>
    <p:extLst>
      <p:ext uri="{BB962C8B-B14F-4D97-AF65-F5344CB8AC3E}">
        <p14:creationId xmlns:p14="http://schemas.microsoft.com/office/powerpoint/2010/main" val="1378614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
            </a:r>
            <a:br>
              <a:rPr lang="en-IE" dirty="0" smtClean="0"/>
            </a:br>
            <a:r>
              <a:rPr lang="en-IE" dirty="0" smtClean="0"/>
              <a:t>The World Health Organisation defines </a:t>
            </a:r>
            <a:endParaRPr lang="en-IE" dirty="0"/>
          </a:p>
        </p:txBody>
      </p:sp>
      <p:sp>
        <p:nvSpPr>
          <p:cNvPr id="3" name="Rectangle 2"/>
          <p:cNvSpPr/>
          <p:nvPr/>
        </p:nvSpPr>
        <p:spPr>
          <a:xfrm>
            <a:off x="791580" y="2132856"/>
            <a:ext cx="7632848" cy="1815882"/>
          </a:xfrm>
          <a:prstGeom prst="rect">
            <a:avLst/>
          </a:prstGeom>
        </p:spPr>
        <p:txBody>
          <a:bodyPr wrap="square">
            <a:spAutoFit/>
          </a:bodyPr>
          <a:lstStyle/>
          <a:p>
            <a:pPr algn="ctr"/>
            <a:endParaRPr lang="en-IE" sz="2800" dirty="0"/>
          </a:p>
          <a:p>
            <a:pPr algn="ctr"/>
            <a:r>
              <a:rPr lang="en-IE" sz="2800" dirty="0"/>
              <a:t>B</a:t>
            </a:r>
            <a:r>
              <a:rPr lang="en-IE" sz="2800" dirty="0" smtClean="0"/>
              <a:t>rain Health </a:t>
            </a:r>
            <a:r>
              <a:rPr lang="en-IE" sz="2800" dirty="0"/>
              <a:t>as the promotion of optimal brain development, cognitive health and well-being for all across the life course</a:t>
            </a:r>
            <a:endParaRPr lang="en-IE" sz="2800" dirty="0"/>
          </a:p>
        </p:txBody>
      </p:sp>
    </p:spTree>
    <p:extLst>
      <p:ext uri="{BB962C8B-B14F-4D97-AF65-F5344CB8AC3E}">
        <p14:creationId xmlns:p14="http://schemas.microsoft.com/office/powerpoint/2010/main" val="3614742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4AFB7F-90CF-4990-9FAF-F16FD856A47C}"/>
              </a:ext>
            </a:extLst>
          </p:cNvPr>
          <p:cNvSpPr>
            <a:spLocks noGrp="1"/>
          </p:cNvSpPr>
          <p:nvPr>
            <p:ph type="title"/>
          </p:nvPr>
        </p:nvSpPr>
        <p:spPr>
          <a:xfrm>
            <a:off x="323528" y="274650"/>
            <a:ext cx="8568952" cy="706077"/>
          </a:xfrm>
        </p:spPr>
        <p:txBody>
          <a:bodyPr anchor="ctr">
            <a:normAutofit/>
          </a:bodyPr>
          <a:lstStyle/>
          <a:p>
            <a:r>
              <a:rPr lang="en-IE" dirty="0"/>
              <a:t>Did you know that…</a:t>
            </a:r>
          </a:p>
        </p:txBody>
      </p:sp>
      <p:sp>
        <p:nvSpPr>
          <p:cNvPr id="5" name="Oval Callout 4">
            <a:extLst>
              <a:ext uri="{FF2B5EF4-FFF2-40B4-BE49-F238E27FC236}">
                <a16:creationId xmlns:a16="http://schemas.microsoft.com/office/drawing/2014/main" id="{A575CB60-946D-AF34-A30A-2C933B86BF75}"/>
              </a:ext>
            </a:extLst>
          </p:cNvPr>
          <p:cNvSpPr/>
          <p:nvPr/>
        </p:nvSpPr>
        <p:spPr>
          <a:xfrm>
            <a:off x="251520" y="3717032"/>
            <a:ext cx="3013460" cy="2520280"/>
          </a:xfrm>
          <a:prstGeom prst="wedgeEllipseCallout">
            <a:avLst>
              <a:gd name="adj1" fmla="val 64117"/>
              <a:gd name="adj2" fmla="val -1779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400" b="1" dirty="0">
                <a:solidFill>
                  <a:srgbClr val="54154A"/>
                </a:solidFill>
                <a:latin typeface="Arial" panose="020B0604020202020204" pitchFamily="34" charset="0"/>
                <a:cs typeface="Arial" panose="020B0604020202020204" pitchFamily="34" charset="0"/>
              </a:rPr>
              <a:t>Cognitive decline is not an inevitable part of ageing</a:t>
            </a:r>
          </a:p>
        </p:txBody>
      </p:sp>
      <p:pic>
        <p:nvPicPr>
          <p:cNvPr id="10" name="Graphic 9">
            <a:extLst>
              <a:ext uri="{FF2B5EF4-FFF2-40B4-BE49-F238E27FC236}">
                <a16:creationId xmlns:a16="http://schemas.microsoft.com/office/drawing/2014/main" id="{6778953F-AEAC-0879-EFFA-7A8E8F755AA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p:blipFill>
        <p:spPr>
          <a:xfrm>
            <a:off x="3195305" y="2492895"/>
            <a:ext cx="2725529" cy="4365105"/>
          </a:xfrm>
          <a:prstGeom prst="rect">
            <a:avLst/>
          </a:prstGeom>
        </p:spPr>
      </p:pic>
      <p:sp>
        <p:nvSpPr>
          <p:cNvPr id="7" name="Oval Callout 6">
            <a:extLst>
              <a:ext uri="{FF2B5EF4-FFF2-40B4-BE49-F238E27FC236}">
                <a16:creationId xmlns:a16="http://schemas.microsoft.com/office/drawing/2014/main" id="{DDF30A81-5CEB-B9A2-BB6D-E41544ABFAB1}"/>
              </a:ext>
            </a:extLst>
          </p:cNvPr>
          <p:cNvSpPr/>
          <p:nvPr/>
        </p:nvSpPr>
        <p:spPr>
          <a:xfrm>
            <a:off x="4139952" y="-99392"/>
            <a:ext cx="3960440" cy="2736478"/>
          </a:xfrm>
          <a:prstGeom prst="wedgeEllipseCallout">
            <a:avLst>
              <a:gd name="adj1" fmla="val -35310"/>
              <a:gd name="adj2" fmla="val 5937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400" b="1" dirty="0">
                <a:solidFill>
                  <a:srgbClr val="54154A"/>
                </a:solidFill>
                <a:latin typeface="Arial" panose="020B0604020202020204" pitchFamily="34" charset="0"/>
                <a:cs typeface="Arial" panose="020B0604020202020204" pitchFamily="34" charset="0"/>
              </a:rPr>
              <a:t>A lifetime of </a:t>
            </a:r>
            <a:r>
              <a:rPr lang="en-IE" sz="2400" b="1" dirty="0" smtClean="0">
                <a:solidFill>
                  <a:srgbClr val="54154A"/>
                </a:solidFill>
                <a:latin typeface="Arial" panose="020B0604020202020204" pitchFamily="34" charset="0"/>
                <a:cs typeface="Arial" panose="020B0604020202020204" pitchFamily="34" charset="0"/>
              </a:rPr>
              <a:t>curiosity and learning new skills can </a:t>
            </a:r>
            <a:r>
              <a:rPr lang="en-IE" sz="2400" b="1" dirty="0">
                <a:solidFill>
                  <a:srgbClr val="54154A"/>
                </a:solidFill>
                <a:latin typeface="Arial" panose="020B0604020202020204" pitchFamily="34" charset="0"/>
                <a:cs typeface="Arial" panose="020B0604020202020204" pitchFamily="34" charset="0"/>
              </a:rPr>
              <a:t>help you to function longer and better</a:t>
            </a:r>
          </a:p>
        </p:txBody>
      </p:sp>
      <p:sp>
        <p:nvSpPr>
          <p:cNvPr id="6" name="Oval Callout 5">
            <a:extLst>
              <a:ext uri="{FF2B5EF4-FFF2-40B4-BE49-F238E27FC236}">
                <a16:creationId xmlns:a16="http://schemas.microsoft.com/office/drawing/2014/main" id="{5D4BDBBB-7B95-3FED-7858-C809C7E521F2}"/>
              </a:ext>
            </a:extLst>
          </p:cNvPr>
          <p:cNvSpPr/>
          <p:nvPr/>
        </p:nvSpPr>
        <p:spPr>
          <a:xfrm>
            <a:off x="692111" y="1124744"/>
            <a:ext cx="3157476" cy="2232248"/>
          </a:xfrm>
          <a:prstGeom prst="wedgeEllipseCallout">
            <a:avLst>
              <a:gd name="adj1" fmla="val 47224"/>
              <a:gd name="adj2" fmla="val 457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400" b="1" dirty="0">
                <a:solidFill>
                  <a:srgbClr val="54154A"/>
                </a:solidFill>
                <a:latin typeface="Arial" panose="020B0604020202020204" pitchFamily="34" charset="0"/>
                <a:cs typeface="Arial" panose="020B0604020202020204" pitchFamily="34" charset="0"/>
              </a:rPr>
              <a:t>The brain has the ability to change and adapt </a:t>
            </a:r>
          </a:p>
        </p:txBody>
      </p:sp>
      <p:sp>
        <p:nvSpPr>
          <p:cNvPr id="8" name="Oval Callout 7">
            <a:extLst>
              <a:ext uri="{FF2B5EF4-FFF2-40B4-BE49-F238E27FC236}">
                <a16:creationId xmlns:a16="http://schemas.microsoft.com/office/drawing/2014/main" id="{638BB4FA-31BB-7A87-C4BA-DE178FFC0DF9}"/>
              </a:ext>
            </a:extLst>
          </p:cNvPr>
          <p:cNvSpPr/>
          <p:nvPr/>
        </p:nvSpPr>
        <p:spPr>
          <a:xfrm>
            <a:off x="5738770" y="2836341"/>
            <a:ext cx="3895091" cy="3040931"/>
          </a:xfrm>
          <a:prstGeom prst="wedgeEllipseCallout">
            <a:avLst>
              <a:gd name="adj1" fmla="val -62951"/>
              <a:gd name="adj2" fmla="val -995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400" b="1" dirty="0">
                <a:solidFill>
                  <a:srgbClr val="54154A"/>
                </a:solidFill>
                <a:latin typeface="Arial" panose="020B0604020202020204" pitchFamily="34" charset="0"/>
                <a:cs typeface="Arial" panose="020B0604020202020204" pitchFamily="34" charset="0"/>
              </a:rPr>
              <a:t>Activity, attitude and simple lifestyle changes can boost your brain health</a:t>
            </a:r>
          </a:p>
        </p:txBody>
      </p:sp>
    </p:spTree>
    <p:extLst>
      <p:ext uri="{BB962C8B-B14F-4D97-AF65-F5344CB8AC3E}">
        <p14:creationId xmlns:p14="http://schemas.microsoft.com/office/powerpoint/2010/main" val="1547781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89679"/>
            <a:ext cx="8485807" cy="2492990"/>
          </a:xfrm>
          <a:prstGeom prst="rect">
            <a:avLst/>
          </a:prstGeom>
        </p:spPr>
        <p:txBody>
          <a:bodyPr wrap="square">
            <a:spAutoFit/>
          </a:bodyPr>
          <a:lstStyle/>
          <a:p>
            <a:pPr>
              <a:spcAft>
                <a:spcPts val="1200"/>
              </a:spcAft>
            </a:pPr>
            <a:r>
              <a:rPr lang="en-IE" sz="2400" dirty="0">
                <a:solidFill>
                  <a:schemeClr val="bg1"/>
                </a:solidFill>
                <a:latin typeface="Arial" panose="020B0604020202020204" pitchFamily="34" charset="0"/>
                <a:cs typeface="Arial" panose="020B0604020202020204" pitchFamily="34" charset="0"/>
              </a:rPr>
              <a:t>We </a:t>
            </a:r>
            <a:r>
              <a:rPr lang="en-IE" sz="2400" dirty="0" smtClean="0">
                <a:solidFill>
                  <a:schemeClr val="bg1"/>
                </a:solidFill>
                <a:latin typeface="Arial" panose="020B0604020202020204" pitchFamily="34" charset="0"/>
                <a:cs typeface="Arial" panose="020B0604020202020204" pitchFamily="34" charset="0"/>
              </a:rPr>
              <a:t>understand </a:t>
            </a:r>
            <a:r>
              <a:rPr lang="en-IE" sz="2400" dirty="0">
                <a:solidFill>
                  <a:schemeClr val="bg1"/>
                </a:solidFill>
                <a:latin typeface="Arial" panose="020B0604020202020204" pitchFamily="34" charset="0"/>
                <a:cs typeface="Arial" panose="020B0604020202020204" pitchFamily="34" charset="0"/>
              </a:rPr>
              <a:t>a great deal more about what impacts our brain health than we did even ten years ago. </a:t>
            </a:r>
            <a:endParaRPr lang="en-IE" sz="2200" dirty="0" smtClean="0">
              <a:solidFill>
                <a:schemeClr val="bg1"/>
              </a:solidFill>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en-IE" sz="2200" dirty="0" smtClean="0">
                <a:solidFill>
                  <a:schemeClr val="bg1"/>
                </a:solidFill>
                <a:latin typeface="Arial" panose="020B0604020202020204" pitchFamily="34" charset="0"/>
                <a:cs typeface="Arial" panose="020B0604020202020204" pitchFamily="34" charset="0"/>
              </a:rPr>
              <a:t>For </a:t>
            </a:r>
            <a:r>
              <a:rPr lang="en-IE" sz="2200" dirty="0">
                <a:solidFill>
                  <a:schemeClr val="bg1"/>
                </a:solidFill>
                <a:latin typeface="Arial" panose="020B0604020202020204" pitchFamily="34" charset="0"/>
                <a:cs typeface="Arial" panose="020B0604020202020204" pitchFamily="34" charset="0"/>
              </a:rPr>
              <a:t>most people, the </a:t>
            </a:r>
            <a:r>
              <a:rPr lang="en-IE" sz="2200" dirty="0" smtClean="0">
                <a:solidFill>
                  <a:schemeClr val="bg1"/>
                </a:solidFill>
                <a:latin typeface="Arial" panose="020B0604020202020204" pitchFamily="34" charset="0"/>
                <a:cs typeface="Arial" panose="020B0604020202020204" pitchFamily="34" charset="0"/>
              </a:rPr>
              <a:t>conditions </a:t>
            </a:r>
            <a:r>
              <a:rPr lang="en-IE" sz="2200" dirty="0">
                <a:solidFill>
                  <a:schemeClr val="bg1"/>
                </a:solidFill>
                <a:latin typeface="Arial" panose="020B0604020202020204" pitchFamily="34" charset="0"/>
                <a:cs typeface="Arial" panose="020B0604020202020204" pitchFamily="34" charset="0"/>
              </a:rPr>
              <a:t>that lead to dementia start in </a:t>
            </a:r>
            <a:r>
              <a:rPr lang="en-IE" sz="2200" dirty="0" smtClean="0">
                <a:solidFill>
                  <a:schemeClr val="bg1"/>
                </a:solidFill>
                <a:latin typeface="Arial" panose="020B0604020202020204" pitchFamily="34" charset="0"/>
                <a:cs typeface="Arial" panose="020B0604020202020204" pitchFamily="34" charset="0"/>
              </a:rPr>
              <a:t>midlife and the onset </a:t>
            </a:r>
            <a:r>
              <a:rPr lang="en-IE" sz="2200" dirty="0">
                <a:solidFill>
                  <a:schemeClr val="bg1"/>
                </a:solidFill>
                <a:latin typeface="Arial" panose="020B0604020202020204" pitchFamily="34" charset="0"/>
                <a:cs typeface="Arial" panose="020B0604020202020204" pitchFamily="34" charset="0"/>
              </a:rPr>
              <a:t>of these </a:t>
            </a:r>
            <a:r>
              <a:rPr lang="en-IE" sz="2200" dirty="0" smtClean="0">
                <a:solidFill>
                  <a:schemeClr val="bg1"/>
                </a:solidFill>
                <a:latin typeface="Arial" panose="020B0604020202020204" pitchFamily="34" charset="0"/>
                <a:cs typeface="Arial" panose="020B0604020202020204" pitchFamily="34" charset="0"/>
              </a:rPr>
              <a:t>is </a:t>
            </a:r>
            <a:r>
              <a:rPr lang="en-IE" sz="2200" dirty="0">
                <a:solidFill>
                  <a:schemeClr val="bg1"/>
                </a:solidFill>
                <a:latin typeface="Arial" panose="020B0604020202020204" pitchFamily="34" charset="0"/>
                <a:cs typeface="Arial" panose="020B0604020202020204" pitchFamily="34" charset="0"/>
              </a:rPr>
              <a:t>driven by many factors.</a:t>
            </a:r>
          </a:p>
          <a:p>
            <a:pPr marL="342900" indent="-342900">
              <a:spcAft>
                <a:spcPts val="1200"/>
              </a:spcAft>
              <a:buFont typeface="Arial" panose="020B0604020202020204" pitchFamily="34" charset="0"/>
              <a:buChar char="•"/>
            </a:pPr>
            <a:r>
              <a:rPr lang="en-IE" sz="2200" dirty="0">
                <a:solidFill>
                  <a:schemeClr val="bg1"/>
                </a:solidFill>
                <a:latin typeface="Arial" panose="020B0604020202020204" pitchFamily="34" charset="0"/>
                <a:cs typeface="Arial" panose="020B0604020202020204" pitchFamily="34" charset="0"/>
              </a:rPr>
              <a:t>Some of which we can’t change, such as family history and genetics, but many of which we can, such as our lifestyle.</a:t>
            </a:r>
          </a:p>
        </p:txBody>
      </p:sp>
      <p:pic>
        <p:nvPicPr>
          <p:cNvPr id="6" name="Graphic 5">
            <a:extLst>
              <a:ext uri="{FF2B5EF4-FFF2-40B4-BE49-F238E27FC236}">
                <a16:creationId xmlns:a16="http://schemas.microsoft.com/office/drawing/2014/main" id="{D60F6CB8-8A6E-0B80-15C0-B276174EC9B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p:blipFill>
        <p:spPr>
          <a:xfrm>
            <a:off x="0" y="3356992"/>
            <a:ext cx="9144000" cy="2520280"/>
          </a:xfrm>
          <a:prstGeom prst="rect">
            <a:avLst/>
          </a:prstGeom>
        </p:spPr>
      </p:pic>
    </p:spTree>
    <p:extLst>
      <p:ext uri="{BB962C8B-B14F-4D97-AF65-F5344CB8AC3E}">
        <p14:creationId xmlns:p14="http://schemas.microsoft.com/office/powerpoint/2010/main" val="3226287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50"/>
            <a:ext cx="8568952" cy="706077"/>
          </a:xfrm>
        </p:spPr>
        <p:txBody>
          <a:bodyPr>
            <a:normAutofit/>
          </a:bodyPr>
          <a:lstStyle/>
          <a:p>
            <a:r>
              <a:rPr lang="en-IE" dirty="0"/>
              <a:t>Evidence supports that</a:t>
            </a:r>
          </a:p>
        </p:txBody>
      </p:sp>
      <p:sp>
        <p:nvSpPr>
          <p:cNvPr id="5" name="Rectangle 4"/>
          <p:cNvSpPr/>
          <p:nvPr/>
        </p:nvSpPr>
        <p:spPr>
          <a:xfrm>
            <a:off x="1429449" y="1926384"/>
            <a:ext cx="2880320" cy="2462213"/>
          </a:xfrm>
          <a:prstGeom prst="rect">
            <a:avLst/>
          </a:prstGeom>
        </p:spPr>
        <p:txBody>
          <a:bodyPr wrap="square">
            <a:spAutoFit/>
          </a:bodyPr>
          <a:lstStyle/>
          <a:p>
            <a:pPr algn="ctr"/>
            <a:r>
              <a:rPr lang="en-IE" sz="2200" dirty="0">
                <a:latin typeface="Arial" panose="020B0604020202020204" pitchFamily="34" charset="0"/>
                <a:cs typeface="Arial" panose="020B0604020202020204" pitchFamily="34" charset="0"/>
              </a:rPr>
              <a:t>There are </a:t>
            </a:r>
            <a:r>
              <a:rPr lang="en-IE" sz="2200" dirty="0" smtClean="0">
                <a:latin typeface="Arial" panose="020B0604020202020204" pitchFamily="34" charset="0"/>
                <a:cs typeface="Arial" panose="020B0604020202020204" pitchFamily="34" charset="0"/>
              </a:rPr>
              <a:t>14 potentially </a:t>
            </a:r>
            <a:r>
              <a:rPr lang="en-IE" sz="2200" dirty="0">
                <a:latin typeface="Arial" panose="020B0604020202020204" pitchFamily="34" charset="0"/>
                <a:cs typeface="Arial" panose="020B0604020202020204" pitchFamily="34" charset="0"/>
              </a:rPr>
              <a:t>modifiable risk factors for dementia which if addressed could reduce dementia by up to </a:t>
            </a:r>
            <a:r>
              <a:rPr lang="en-IE" sz="2200" dirty="0" smtClean="0">
                <a:latin typeface="Arial" panose="020B0604020202020204" pitchFamily="34" charset="0"/>
                <a:cs typeface="Arial" panose="020B0604020202020204" pitchFamily="34" charset="0"/>
              </a:rPr>
              <a:t>45%</a:t>
            </a:r>
            <a:endParaRPr lang="en-IE" sz="2000" dirty="0"/>
          </a:p>
        </p:txBody>
      </p:sp>
      <p:sp>
        <p:nvSpPr>
          <p:cNvPr id="6" name="Rectangle 5"/>
          <p:cNvSpPr/>
          <p:nvPr/>
        </p:nvSpPr>
        <p:spPr>
          <a:xfrm>
            <a:off x="611560" y="6303792"/>
            <a:ext cx="8269783" cy="292388"/>
          </a:xfrm>
          <a:prstGeom prst="rect">
            <a:avLst/>
          </a:prstGeom>
        </p:spPr>
        <p:txBody>
          <a:bodyPr wrap="square">
            <a:spAutoFit/>
          </a:bodyPr>
          <a:lstStyle/>
          <a:p>
            <a:r>
              <a:rPr lang="en-IE" sz="1300">
                <a:solidFill>
                  <a:schemeClr val="bg1"/>
                </a:solidFill>
                <a:latin typeface="Arial" panose="020B0604020202020204" pitchFamily="34" charset="0"/>
                <a:cs typeface="Arial" panose="020B0604020202020204" pitchFamily="34" charset="0"/>
              </a:rPr>
              <a:t>https://www.thelancet.com/infographics-do/dementia-risk</a:t>
            </a:r>
            <a:endParaRPr lang="en-IE" sz="1300" dirty="0">
              <a:solidFill>
                <a:schemeClr val="bg1"/>
              </a:solidFill>
              <a:latin typeface="Arial" panose="020B0604020202020204" pitchFamily="34" charset="0"/>
              <a:cs typeface="Arial" panose="020B0604020202020204" pitchFamily="34" charset="0"/>
            </a:endParaRPr>
          </a:p>
        </p:txBody>
      </p:sp>
      <p:pic>
        <p:nvPicPr>
          <p:cNvPr id="7" name="Graphic 6">
            <a:extLst>
              <a:ext uri="{FF2B5EF4-FFF2-40B4-BE49-F238E27FC236}">
                <a16:creationId xmlns:a16="http://schemas.microsoft.com/office/drawing/2014/main" id="{0E7A7BC1-9B89-851E-338B-F45C9C53549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rot="4450669">
            <a:off x="-2727379" y="-250943"/>
            <a:ext cx="7748445" cy="7748445"/>
          </a:xfrm>
          <a:prstGeom prst="rect">
            <a:avLst/>
          </a:prstGeom>
        </p:spPr>
      </p:pic>
      <p:sp>
        <p:nvSpPr>
          <p:cNvPr id="9" name="TextBox 8">
            <a:extLst>
              <a:ext uri="{FF2B5EF4-FFF2-40B4-BE49-F238E27FC236}">
                <a16:creationId xmlns:a16="http://schemas.microsoft.com/office/drawing/2014/main" id="{9970A427-817B-56A2-52EC-BB7D69A065FC}"/>
              </a:ext>
            </a:extLst>
          </p:cNvPr>
          <p:cNvSpPr txBox="1"/>
          <p:nvPr/>
        </p:nvSpPr>
        <p:spPr>
          <a:xfrm>
            <a:off x="5605913" y="3623280"/>
            <a:ext cx="2304254" cy="1785104"/>
          </a:xfrm>
          <a:prstGeom prst="rect">
            <a:avLst/>
          </a:prstGeom>
          <a:noFill/>
        </p:spPr>
        <p:txBody>
          <a:bodyPr wrap="square">
            <a:spAutoFit/>
          </a:bodyPr>
          <a:lstStyle/>
          <a:p>
            <a:pPr algn="ctr"/>
            <a:r>
              <a:rPr lang="en-US" sz="2200" dirty="0">
                <a:latin typeface="Arial" panose="020B0604020202020204" pitchFamily="34" charset="0"/>
                <a:cs typeface="Arial" panose="020B0604020202020204" pitchFamily="34" charset="0"/>
              </a:rPr>
              <a:t>If we delay the onset of dementia by 5 years can halve its prevalence.</a:t>
            </a:r>
          </a:p>
        </p:txBody>
      </p:sp>
      <p:pic>
        <p:nvPicPr>
          <p:cNvPr id="10" name="Graphic 9">
            <a:extLst>
              <a:ext uri="{FF2B5EF4-FFF2-40B4-BE49-F238E27FC236}">
                <a16:creationId xmlns:a16="http://schemas.microsoft.com/office/drawing/2014/main" id="{96449732-F23E-3BE3-8368-E380F9E0F03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rot="12175528">
            <a:off x="4340697" y="255699"/>
            <a:ext cx="5996892" cy="5996892"/>
          </a:xfrm>
          <a:prstGeom prst="rect">
            <a:avLst/>
          </a:prstGeom>
        </p:spPr>
      </p:pic>
      <p:pic>
        <p:nvPicPr>
          <p:cNvPr id="12" name="Graphic 11">
            <a:extLst>
              <a:ext uri="{FF2B5EF4-FFF2-40B4-BE49-F238E27FC236}">
                <a16:creationId xmlns:a16="http://schemas.microsoft.com/office/drawing/2014/main" id="{A624CFBC-A605-9079-F2D4-54F5FD850CE2}"/>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91798" y="1083329"/>
            <a:ext cx="4678333" cy="4218485"/>
          </a:xfrm>
          <a:prstGeom prst="rect">
            <a:avLst/>
          </a:prstGeom>
        </p:spPr>
      </p:pic>
      <p:pic>
        <p:nvPicPr>
          <p:cNvPr id="13" name="Graphic 12">
            <a:extLst>
              <a:ext uri="{FF2B5EF4-FFF2-40B4-BE49-F238E27FC236}">
                <a16:creationId xmlns:a16="http://schemas.microsoft.com/office/drawing/2014/main" id="{E6D98455-4F22-4AFF-2CED-7327483CE51E}"/>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957842" y="2922625"/>
            <a:ext cx="3635954" cy="3278565"/>
          </a:xfrm>
          <a:prstGeom prst="rect">
            <a:avLst/>
          </a:prstGeom>
        </p:spPr>
      </p:pic>
    </p:spTree>
    <p:extLst>
      <p:ext uri="{BB962C8B-B14F-4D97-AF65-F5344CB8AC3E}">
        <p14:creationId xmlns:p14="http://schemas.microsoft.com/office/powerpoint/2010/main" val="531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EC1C7"/>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BA5F2A-786F-BBC0-4EC6-146B9F805BCC}"/>
              </a:ext>
            </a:extLst>
          </p:cNvPr>
          <p:cNvSpPr txBox="1"/>
          <p:nvPr/>
        </p:nvSpPr>
        <p:spPr>
          <a:xfrm>
            <a:off x="611560" y="404664"/>
            <a:ext cx="7344816" cy="147732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itchFamily="34" charset="0"/>
                <a:ea typeface="Roboto" panose="02000000000000000000" pitchFamily="2" charset="0"/>
                <a:cs typeface="Arial" pitchFamily="34" charset="0"/>
                <a:sym typeface="Arial" pitchFamily="34" charset="0"/>
              </a:rPr>
              <a:t>Over </a:t>
            </a:r>
            <a:r>
              <a:rPr kumimoji="0" lang="en-US" sz="6600" b="1" i="0" u="none" strike="noStrike" kern="1200" cap="none" spc="0" normalizeH="0" baseline="0" noProof="0" dirty="0">
                <a:ln>
                  <a:noFill/>
                </a:ln>
                <a:solidFill>
                  <a:srgbClr val="FFFFFF"/>
                </a:solidFill>
                <a:effectLst/>
                <a:uLnTx/>
                <a:uFillTx/>
                <a:latin typeface="Arial" pitchFamily="34" charset="0"/>
                <a:ea typeface="Roboto" panose="02000000000000000000" pitchFamily="2" charset="0"/>
                <a:cs typeface="Arial" pitchFamily="34" charset="0"/>
                <a:sym typeface="Arial" pitchFamily="34" charset="0"/>
              </a:rPr>
              <a:t>64,000</a:t>
            </a:r>
            <a:r>
              <a:rPr kumimoji="0" lang="en-US" sz="1400" b="1" i="0" u="none" strike="noStrike" kern="1200" cap="none" spc="0" normalizeH="0" baseline="0" noProof="0" dirty="0">
                <a:ln>
                  <a:noFill/>
                </a:ln>
                <a:solidFill>
                  <a:srgbClr val="FFFFFF"/>
                </a:solidFill>
                <a:effectLst/>
                <a:uLnTx/>
                <a:uFillTx/>
                <a:latin typeface="Arial" pitchFamily="34" charset="0"/>
                <a:ea typeface="Roboto" panose="02000000000000000000" pitchFamily="2" charset="0"/>
                <a:cs typeface="Arial" pitchFamily="34" charset="0"/>
                <a:sym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2400" dirty="0">
                <a:solidFill>
                  <a:srgbClr val="FFFFFF"/>
                </a:solidFill>
                <a:latin typeface="Arial" pitchFamily="34" charset="0"/>
                <a:ea typeface="Roboto" panose="02000000000000000000" pitchFamily="2" charset="0"/>
                <a:cs typeface="Arial" pitchFamily="34" charset="0"/>
                <a:sym typeface="Arial" pitchFamily="34" charset="0"/>
              </a:rPr>
              <a:t>p</a:t>
            </a:r>
            <a:r>
              <a:rPr kumimoji="0" lang="en-US" sz="2400" b="0" i="0" u="none" strike="noStrike" kern="1200" cap="none" spc="0" normalizeH="0" baseline="0" noProof="0" dirty="0" err="1" smtClean="0">
                <a:ln>
                  <a:noFill/>
                </a:ln>
                <a:solidFill>
                  <a:srgbClr val="FFFFFF"/>
                </a:solidFill>
                <a:effectLst/>
                <a:uLnTx/>
                <a:uFillTx/>
                <a:latin typeface="Arial" pitchFamily="34" charset="0"/>
                <a:ea typeface="Roboto" panose="02000000000000000000" pitchFamily="2" charset="0"/>
                <a:cs typeface="Arial" pitchFamily="34" charset="0"/>
                <a:sym typeface="Arial" pitchFamily="34" charset="0"/>
              </a:rPr>
              <a:t>eople</a:t>
            </a:r>
            <a:r>
              <a:rPr kumimoji="0" lang="en-US" sz="2400" b="0" i="0" u="none" strike="noStrike" kern="1200" cap="none" spc="0" normalizeH="0" baseline="0" noProof="0" dirty="0" smtClean="0">
                <a:ln>
                  <a:noFill/>
                </a:ln>
                <a:solidFill>
                  <a:srgbClr val="FFFFFF"/>
                </a:solidFill>
                <a:effectLst/>
                <a:uLnTx/>
                <a:uFillTx/>
                <a:latin typeface="Arial" pitchFamily="34" charset="0"/>
                <a:ea typeface="Roboto" panose="02000000000000000000" pitchFamily="2" charset="0"/>
                <a:cs typeface="Arial" pitchFamily="34" charset="0"/>
                <a:sym typeface="Arial" pitchFamily="34" charset="0"/>
              </a:rPr>
              <a:t> </a:t>
            </a:r>
            <a:r>
              <a:rPr kumimoji="0" lang="en-US" sz="2400" b="0" i="0" u="none" strike="noStrike" kern="1200" cap="none" spc="0" normalizeH="0" baseline="0" noProof="0" dirty="0">
                <a:ln>
                  <a:noFill/>
                </a:ln>
                <a:solidFill>
                  <a:srgbClr val="FFFFFF"/>
                </a:solidFill>
                <a:effectLst/>
                <a:uLnTx/>
                <a:uFillTx/>
                <a:latin typeface="Arial" pitchFamily="34" charset="0"/>
                <a:ea typeface="Roboto" panose="02000000000000000000" pitchFamily="2" charset="0"/>
                <a:cs typeface="Arial" pitchFamily="34" charset="0"/>
                <a:sym typeface="Arial" pitchFamily="34" charset="0"/>
              </a:rPr>
              <a:t>are currently living with dementia in Ireland</a:t>
            </a:r>
          </a:p>
        </p:txBody>
      </p:sp>
      <p:pic>
        <p:nvPicPr>
          <p:cNvPr id="3" name="Picture 7">
            <a:extLst>
              <a:ext uri="{FF2B5EF4-FFF2-40B4-BE49-F238E27FC236}">
                <a16:creationId xmlns:a16="http://schemas.microsoft.com/office/drawing/2014/main" id="{C32EC55D-B7D4-36E9-C5C8-5AF4986E670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p:blipFill>
        <p:spPr>
          <a:xfrm>
            <a:off x="23124" y="1268760"/>
            <a:ext cx="9120876" cy="5217778"/>
          </a:xfrm>
          <a:prstGeom prst="rect">
            <a:avLst/>
          </a:prstGeom>
        </p:spPr>
      </p:pic>
    </p:spTree>
    <p:extLst>
      <p:ext uri="{BB962C8B-B14F-4D97-AF65-F5344CB8AC3E}">
        <p14:creationId xmlns:p14="http://schemas.microsoft.com/office/powerpoint/2010/main" val="1437202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076AE"/>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EE2CBE-AA47-0E4C-DA30-86C64680F91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5227"/>
          <a:stretch/>
        </p:blipFill>
        <p:spPr>
          <a:xfrm>
            <a:off x="0" y="2925418"/>
            <a:ext cx="5075287" cy="3599206"/>
          </a:xfrm>
          <a:prstGeom prst="rect">
            <a:avLst/>
          </a:prstGeom>
        </p:spPr>
      </p:pic>
      <p:graphicFrame>
        <p:nvGraphicFramePr>
          <p:cNvPr id="13" name="Chart 12">
            <a:extLst>
              <a:ext uri="{FF2B5EF4-FFF2-40B4-BE49-F238E27FC236}">
                <a16:creationId xmlns:a16="http://schemas.microsoft.com/office/drawing/2014/main" id="{81D458D2-33FA-D0FF-AF06-77D9396D49A0}"/>
              </a:ext>
            </a:extLst>
          </p:cNvPr>
          <p:cNvGraphicFramePr/>
          <p:nvPr/>
        </p:nvGraphicFramePr>
        <p:xfrm>
          <a:off x="5103734" y="620688"/>
          <a:ext cx="3534333" cy="5184576"/>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64C4CA95-B894-5101-8192-5A303F0F2FE5}"/>
              </a:ext>
            </a:extLst>
          </p:cNvPr>
          <p:cNvSpPr txBox="1"/>
          <p:nvPr/>
        </p:nvSpPr>
        <p:spPr>
          <a:xfrm>
            <a:off x="468312" y="333376"/>
            <a:ext cx="4823767" cy="221599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itchFamily="34" charset="0"/>
                <a:ea typeface="Roboto" panose="02000000000000000000" pitchFamily="2" charset="0"/>
                <a:cs typeface="Arial" pitchFamily="34" charset="0"/>
                <a:sym typeface="Arial" pitchFamily="34" charset="0"/>
              </a:rPr>
              <a:t>The number of people with the condition will more than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a:noFill/>
                </a:ln>
                <a:solidFill>
                  <a:srgbClr val="FFFFFF"/>
                </a:solidFill>
                <a:effectLst/>
                <a:uLnTx/>
                <a:uFillTx/>
                <a:latin typeface="Arial" pitchFamily="34" charset="0"/>
                <a:ea typeface="Roboto" panose="02000000000000000000" pitchFamily="2" charset="0"/>
                <a:cs typeface="Arial" pitchFamily="34" charset="0"/>
                <a:sym typeface="Arial" pitchFamily="34" charset="0"/>
              </a:rPr>
              <a:t>double</a:t>
            </a:r>
            <a:r>
              <a:rPr kumimoji="0" lang="en-US" sz="1400" b="0" i="0" u="none" strike="noStrike" kern="1200" cap="none" spc="0" normalizeH="0" baseline="0" noProof="0" dirty="0">
                <a:ln>
                  <a:noFill/>
                </a:ln>
                <a:solidFill>
                  <a:srgbClr val="FFFFFF"/>
                </a:solidFill>
                <a:effectLst/>
                <a:uLnTx/>
                <a:uFillTx/>
                <a:latin typeface="Arial" pitchFamily="34" charset="0"/>
                <a:ea typeface="Roboto" panose="02000000000000000000" pitchFamily="2" charset="0"/>
                <a:cs typeface="Arial" pitchFamily="34" charset="0"/>
                <a:sym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itchFamily="34" charset="0"/>
                <a:ea typeface="Roboto" panose="02000000000000000000" pitchFamily="2" charset="0"/>
                <a:cs typeface="Arial" pitchFamily="34" charset="0"/>
                <a:sym typeface="Arial" pitchFamily="34" charset="0"/>
              </a:rPr>
              <a:t>in the next 25 years</a:t>
            </a:r>
          </a:p>
        </p:txBody>
      </p:sp>
    </p:spTree>
    <p:extLst>
      <p:ext uri="{BB962C8B-B14F-4D97-AF65-F5344CB8AC3E}">
        <p14:creationId xmlns:p14="http://schemas.microsoft.com/office/powerpoint/2010/main" val="1310132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5362</TotalTime>
  <Words>2342</Words>
  <Application>Microsoft Office PowerPoint</Application>
  <PresentationFormat>On-screen Show (4:3)</PresentationFormat>
  <Paragraphs>267</Paragraphs>
  <Slides>31</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Helvetica</vt:lpstr>
      <vt:lpstr>Roboto</vt:lpstr>
      <vt:lpstr>Office Theme</vt:lpstr>
      <vt:lpstr>Think Brain Health</vt:lpstr>
      <vt:lpstr>PowerPoint Presentation</vt:lpstr>
      <vt:lpstr>What is Brain Health</vt:lpstr>
      <vt:lpstr> The World Health Organisation defines </vt:lpstr>
      <vt:lpstr>Did you know that…</vt:lpstr>
      <vt:lpstr>PowerPoint Presentation</vt:lpstr>
      <vt:lpstr>Evidence supports that</vt:lpstr>
      <vt:lpstr>PowerPoint Presentation</vt:lpstr>
      <vt:lpstr>PowerPoint Presentation</vt:lpstr>
      <vt:lpstr>There are 14 modifiable risk factors</vt:lpstr>
      <vt:lpstr>Dementia risk factors across the lifecycle</vt:lpstr>
      <vt:lpstr>Good overall health may help to maintain brain health </vt:lpstr>
      <vt:lpstr>We can shape our messages around these themes</vt:lpstr>
      <vt:lpstr>Diet and Nutrition</vt:lpstr>
      <vt:lpstr>Physical activity</vt:lpstr>
      <vt:lpstr>High LDL Cholesterol</vt:lpstr>
      <vt:lpstr>Blood pressure</vt:lpstr>
      <vt:lpstr>Alcohol</vt:lpstr>
      <vt:lpstr>Smoking</vt:lpstr>
      <vt:lpstr>Keep connected</vt:lpstr>
      <vt:lpstr>Keep connected</vt:lpstr>
      <vt:lpstr>Hearing Loss</vt:lpstr>
      <vt:lpstr>Vision Loss</vt:lpstr>
      <vt:lpstr>Stay sharp</vt:lpstr>
      <vt:lpstr>Brain injuries</vt:lpstr>
      <vt:lpstr>Education</vt:lpstr>
      <vt:lpstr>Air pollution</vt:lpstr>
      <vt:lpstr>Be inspired and empowered </vt:lpstr>
      <vt:lpstr>Key messages</vt:lpstr>
      <vt:lpstr>Resources</vt:lpstr>
      <vt:lpstr>Helpline and information</vt:lpstr>
    </vt:vector>
  </TitlesOfParts>
  <Company>HSE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Roisin Guiry</dc:creator>
  <cp:lastModifiedBy>Fiona Foley1</cp:lastModifiedBy>
  <cp:revision>317</cp:revision>
  <cp:lastPrinted>2019-06-10T16:44:32Z</cp:lastPrinted>
  <dcterms:created xsi:type="dcterms:W3CDTF">2018-10-03T20:25:00Z</dcterms:created>
  <dcterms:modified xsi:type="dcterms:W3CDTF">2025-07-01T11:19:43Z</dcterms:modified>
</cp:coreProperties>
</file>